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60" r:id="rId2"/>
  </p:sldMasterIdLst>
  <p:notesMasterIdLst>
    <p:notesMasterId r:id="rId4"/>
  </p:notesMasterIdLst>
  <p:handoutMasterIdLst>
    <p:handoutMasterId r:id="rId5"/>
  </p:handoutMasterIdLst>
  <p:sldIdLst>
    <p:sldId id="260" r:id="rId3"/>
  </p:sldIdLst>
  <p:sldSz cx="43891200" cy="32918400"/>
  <p:notesSz cx="7010400" cy="92964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Cambria" panose="02040503050406030204" pitchFamily="18" charset="0"/>
      <p:regular r:id="rId12"/>
      <p:bold r:id="rId13"/>
      <p:italic r:id="rId14"/>
      <p:boldItalic r:id="rId15"/>
    </p:embeddedFont>
    <p:embeddedFont>
      <p:font typeface="Gandhi Sans" panose="02000000000000000000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338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676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015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354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6691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029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3367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6706" algn="l" defTabSz="3686676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AD9"/>
    <a:srgbClr val="CD9B1D"/>
    <a:srgbClr val="EEDC82"/>
    <a:srgbClr val="C5CBBC"/>
    <a:srgbClr val="C55A11"/>
    <a:srgbClr val="E6E6E6"/>
    <a:srgbClr val="8B6914"/>
    <a:srgbClr val="414141"/>
    <a:srgbClr val="777F3F"/>
    <a:srgbClr val="F7F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1" autoAdjust="0"/>
    <p:restoredTop sz="92597" autoAdjust="0"/>
  </p:normalViewPr>
  <p:slideViewPr>
    <p:cSldViewPr snapToGrid="0">
      <p:cViewPr varScale="1">
        <p:scale>
          <a:sx n="22" d="100"/>
          <a:sy n="22" d="100"/>
        </p:scale>
        <p:origin x="1758" y="96"/>
      </p:cViewPr>
      <p:guideLst>
        <p:guide orient="horz" pos="10368"/>
        <p:guide pos="13824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howGuides="1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Master" Target="slideMasters/slideMaster1.xml"/><Relationship Id="rId16" Type="http://schemas.openxmlformats.org/officeDocument/2006/relationships/font" Target="fonts/font11.fntdata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tableStyles" Target="tableStyles.xml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23" Type="http://schemas.openxmlformats.org/officeDocument/2006/relationships/theme" Target="theme/theme1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7F044-5458-4B2E-BFA0-52AAA1C529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24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0" y="990600"/>
            <a:ext cx="31089600" cy="2514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6400800" y="3588606"/>
            <a:ext cx="31089600" cy="8309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852160"/>
            <a:ext cx="12801600" cy="1219200"/>
          </a:xfrm>
          <a:prstGeom prst="round1Rect">
            <a:avLst/>
          </a:prstGeom>
          <a:solidFill>
            <a:schemeClr val="accent2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9" name="Content Placeholder 17"/>
          <p:cNvSpPr>
            <a:spLocks noGrp="1"/>
          </p:cNvSpPr>
          <p:nvPr>
            <p:ph sz="quarter" idx="24" hasCustomPrompt="1"/>
          </p:nvPr>
        </p:nvSpPr>
        <p:spPr>
          <a:xfrm>
            <a:off x="1143000" y="7071360"/>
            <a:ext cx="12801600" cy="6858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5032736"/>
            <a:ext cx="12801600" cy="1219200"/>
          </a:xfrm>
          <a:prstGeom prst="round1Rect">
            <a:avLst/>
          </a:prstGeom>
          <a:solidFill>
            <a:schemeClr val="accent3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251940"/>
            <a:ext cx="12801600" cy="9088165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5831800"/>
            <a:ext cx="12801600" cy="1219200"/>
          </a:xfrm>
          <a:prstGeom prst="round1Rect">
            <a:avLst/>
          </a:prstGeom>
          <a:solidFill>
            <a:schemeClr val="accent4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7057096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852160"/>
            <a:ext cx="12801600" cy="1219200"/>
          </a:xfrm>
          <a:prstGeom prst="round1Rect">
            <a:avLst/>
          </a:prstGeom>
          <a:solidFill>
            <a:schemeClr val="accent5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071360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1948160"/>
            <a:ext cx="12801600" cy="61722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3" name="Content Placeholder 17"/>
          <p:cNvSpPr>
            <a:spLocks noGrp="1"/>
          </p:cNvSpPr>
          <p:nvPr>
            <p:ph sz="quarter" idx="28" hasCustomPrompt="1"/>
          </p:nvPr>
        </p:nvSpPr>
        <p:spPr>
          <a:xfrm>
            <a:off x="15544800" y="23469600"/>
            <a:ext cx="12801600" cy="1752600"/>
          </a:xfrm>
        </p:spPr>
        <p:txBody>
          <a:bodyPr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5831800"/>
            <a:ext cx="12801600" cy="1219200"/>
          </a:xfrm>
          <a:prstGeom prst="round1Rect">
            <a:avLst/>
          </a:prstGeom>
          <a:solidFill>
            <a:schemeClr val="accent6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7057096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1" y="5852160"/>
            <a:ext cx="12801600" cy="1219200"/>
          </a:xfrm>
          <a:prstGeom prst="round1Rect">
            <a:avLst/>
          </a:prstGeom>
          <a:solidFill>
            <a:schemeClr val="accent6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1" y="7071360"/>
            <a:ext cx="12801600" cy="73152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1" y="15837408"/>
            <a:ext cx="12801600" cy="73152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1" y="25831800"/>
            <a:ext cx="12801600" cy="1219200"/>
          </a:xfrm>
          <a:prstGeom prst="round1Rect">
            <a:avLst/>
          </a:prstGeom>
          <a:solidFill>
            <a:schemeClr val="accent1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1" y="27057096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32" name="Instructions"/>
          <p:cNvSpPr/>
          <p:nvPr userDrawn="1"/>
        </p:nvSpPr>
        <p:spPr>
          <a:xfrm>
            <a:off x="43891205" y="2552699"/>
            <a:ext cx="12447271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1" rIns="274321" rtlCol="0" anchor="t"/>
          <a:lstStyle/>
          <a:p>
            <a:pPr lvl="0">
              <a:spcBef>
                <a:spcPts val="1201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1"/>
              </a:spcBef>
            </a:pP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1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1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1"/>
              </a:spcBef>
            </a:pP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formatted for you. 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1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1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add or remove bullet points from text, just click the Bullets button on the Home tab.</a:t>
            </a:r>
          </a:p>
          <a:p>
            <a:pPr lvl="0">
              <a:spcBef>
                <a:spcPts val="2400"/>
              </a:spcBef>
            </a:pP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or body text, just make 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pictures instead of ours? No problem! Just 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right-</a:t>
            </a: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click a picture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and choose Change Picture. Maintain the</a:t>
            </a:r>
            <a:r>
              <a:rPr lang="en-US" sz="6601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proportion of pictures as you r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esize</a:t>
            </a:r>
            <a:r>
              <a:rPr lang="en-US" sz="6601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by dragging a corner.</a:t>
            </a:r>
            <a:endParaRPr sz="6601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169" userDrawn="1">
          <p15:clr>
            <a:srgbClr val="A4A3A4"/>
          </p15:clr>
        </p15:guide>
        <p15:guide id="2" pos="18481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400800" y="990600"/>
            <a:ext cx="31089600" cy="2514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6019803"/>
            <a:ext cx="3108960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18524" y="32114698"/>
            <a:ext cx="21854161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87268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4388956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183" indent="-457183" algn="l" defTabSz="4388956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1097239" indent="-457183" algn="l" defTabSz="4388956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39" indent="-457183" algn="l" defTabSz="4388956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39" indent="-457183" algn="l" defTabSz="4388956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39" indent="-457183" algn="l" defTabSz="4388956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39" indent="-457183" algn="l" defTabSz="4388956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39" indent="-457183" algn="l" defTabSz="4388956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39" indent="-457183" algn="l" defTabSz="4388956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39" indent="-457183" algn="l" defTabSz="4388956" rtl="0" eaLnBrk="1" latinLnBrk="0" hangingPunct="1">
        <a:lnSpc>
          <a:spcPct val="100000"/>
        </a:lnSpc>
        <a:spcBef>
          <a:spcPts val="1201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8956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478" algn="l" defTabSz="4388956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8956" algn="l" defTabSz="4388956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434" algn="l" defTabSz="4388956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7911" algn="l" defTabSz="4388956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388" algn="l" defTabSz="4388956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6865" algn="l" defTabSz="4388956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344" algn="l" defTabSz="4388956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5822" algn="l" defTabSz="4388956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721" userDrawn="1">
          <p15:clr>
            <a:srgbClr val="A4A3A4"/>
          </p15:clr>
        </p15:guide>
        <p15:guide id="3" pos="26929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jpeg"/><Relationship Id="rId18" Type="http://schemas.openxmlformats.org/officeDocument/2006/relationships/image" Target="../media/image15.sv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microsoft.com/office/2007/relationships/hdphoto" Target="../media/hdphoto1.wdp"/><Relationship Id="rId12" Type="http://schemas.openxmlformats.org/officeDocument/2006/relationships/image" Target="../media/image9.jpe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jpeg"/><Relationship Id="rId5" Type="http://schemas.openxmlformats.org/officeDocument/2006/relationships/image" Target="../media/image3.png"/><Relationship Id="rId15" Type="http://schemas.openxmlformats.org/officeDocument/2006/relationships/image" Target="../media/image12.jpeg"/><Relationship Id="rId10" Type="http://schemas.openxmlformats.org/officeDocument/2006/relationships/image" Target="../media/image7.svg"/><Relationship Id="rId19" Type="http://schemas.openxmlformats.org/officeDocument/2006/relationships/image" Target="../media/image16.jpeg"/><Relationship Id="rId4" Type="http://schemas.openxmlformats.org/officeDocument/2006/relationships/image" Target="../media/image2.jpeg"/><Relationship Id="rId9" Type="http://schemas.openxmlformats.org/officeDocument/2006/relationships/image" Target="../media/image6.png"/><Relationship Id="rId14" Type="http://schemas.openxmlformats.org/officeDocument/2006/relationships/image" Target="../media/image11.jpe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47">
            <a:extLst>
              <a:ext uri="{FF2B5EF4-FFF2-40B4-BE49-F238E27FC236}">
                <a16:creationId xmlns:a16="http://schemas.microsoft.com/office/drawing/2014/main" id="{BDE654FF-4005-4DC2-94F8-4FBB3B8540C5}"/>
              </a:ext>
            </a:extLst>
          </p:cNvPr>
          <p:cNvSpPr/>
          <p:nvPr/>
        </p:nvSpPr>
        <p:spPr>
          <a:xfrm>
            <a:off x="293071" y="18787782"/>
            <a:ext cx="22800706" cy="13888811"/>
          </a:xfrm>
          <a:custGeom>
            <a:avLst/>
            <a:gdLst>
              <a:gd name="connsiteX0" fmla="*/ 0 w 11897413"/>
              <a:gd name="connsiteY0" fmla="*/ 0 h 13874299"/>
              <a:gd name="connsiteX1" fmla="*/ 11897413 w 11897413"/>
              <a:gd name="connsiteY1" fmla="*/ 0 h 13874299"/>
              <a:gd name="connsiteX2" fmla="*/ 11897413 w 11897413"/>
              <a:gd name="connsiteY2" fmla="*/ 13874299 h 13874299"/>
              <a:gd name="connsiteX3" fmla="*/ 0 w 11897413"/>
              <a:gd name="connsiteY3" fmla="*/ 13874299 h 13874299"/>
              <a:gd name="connsiteX4" fmla="*/ 0 w 11897413"/>
              <a:gd name="connsiteY4" fmla="*/ 0 h 13874299"/>
              <a:gd name="connsiteX0" fmla="*/ 0 w 11897413"/>
              <a:gd name="connsiteY0" fmla="*/ 0 h 13874299"/>
              <a:gd name="connsiteX1" fmla="*/ 11897413 w 11897413"/>
              <a:gd name="connsiteY1" fmla="*/ 0 h 13874299"/>
              <a:gd name="connsiteX2" fmla="*/ 11897298 w 11897413"/>
              <a:gd name="connsiteY2" fmla="*/ 6597706 h 13874299"/>
              <a:gd name="connsiteX3" fmla="*/ 11897413 w 11897413"/>
              <a:gd name="connsiteY3" fmla="*/ 13874299 h 13874299"/>
              <a:gd name="connsiteX4" fmla="*/ 0 w 11897413"/>
              <a:gd name="connsiteY4" fmla="*/ 13874299 h 13874299"/>
              <a:gd name="connsiteX5" fmla="*/ 0 w 11897413"/>
              <a:gd name="connsiteY5" fmla="*/ 0 h 13874299"/>
              <a:gd name="connsiteX0" fmla="*/ 0 w 12778668"/>
              <a:gd name="connsiteY0" fmla="*/ 0 h 13874299"/>
              <a:gd name="connsiteX1" fmla="*/ 11897413 w 12778668"/>
              <a:gd name="connsiteY1" fmla="*/ 0 h 13874299"/>
              <a:gd name="connsiteX2" fmla="*/ 11897298 w 12778668"/>
              <a:gd name="connsiteY2" fmla="*/ 6597706 h 13874299"/>
              <a:gd name="connsiteX3" fmla="*/ 11897298 w 12778668"/>
              <a:gd name="connsiteY3" fmla="*/ 9671106 h 13874299"/>
              <a:gd name="connsiteX4" fmla="*/ 11897413 w 12778668"/>
              <a:gd name="connsiteY4" fmla="*/ 13874299 h 13874299"/>
              <a:gd name="connsiteX5" fmla="*/ 0 w 12778668"/>
              <a:gd name="connsiteY5" fmla="*/ 13874299 h 13874299"/>
              <a:gd name="connsiteX6" fmla="*/ 0 w 12778668"/>
              <a:gd name="connsiteY6" fmla="*/ 0 h 13874299"/>
              <a:gd name="connsiteX0" fmla="*/ 0 w 13120647"/>
              <a:gd name="connsiteY0" fmla="*/ 0 h 13874299"/>
              <a:gd name="connsiteX1" fmla="*/ 11897413 w 13120647"/>
              <a:gd name="connsiteY1" fmla="*/ 0 h 13874299"/>
              <a:gd name="connsiteX2" fmla="*/ 11897298 w 13120647"/>
              <a:gd name="connsiteY2" fmla="*/ 6597706 h 13874299"/>
              <a:gd name="connsiteX3" fmla="*/ 11897298 w 13120647"/>
              <a:gd name="connsiteY3" fmla="*/ 9671106 h 13874299"/>
              <a:gd name="connsiteX4" fmla="*/ 12735497 w 13120647"/>
              <a:gd name="connsiteY4" fmla="*/ 12884206 h 13874299"/>
              <a:gd name="connsiteX5" fmla="*/ 11897413 w 13120647"/>
              <a:gd name="connsiteY5" fmla="*/ 13874299 h 13874299"/>
              <a:gd name="connsiteX6" fmla="*/ 0 w 13120647"/>
              <a:gd name="connsiteY6" fmla="*/ 13874299 h 13874299"/>
              <a:gd name="connsiteX7" fmla="*/ 0 w 13120647"/>
              <a:gd name="connsiteY7" fmla="*/ 0 h 13874299"/>
              <a:gd name="connsiteX0" fmla="*/ 0 w 19479197"/>
              <a:gd name="connsiteY0" fmla="*/ 0 h 14142486"/>
              <a:gd name="connsiteX1" fmla="*/ 11897413 w 19479197"/>
              <a:gd name="connsiteY1" fmla="*/ 0 h 14142486"/>
              <a:gd name="connsiteX2" fmla="*/ 11897298 w 19479197"/>
              <a:gd name="connsiteY2" fmla="*/ 6597706 h 14142486"/>
              <a:gd name="connsiteX3" fmla="*/ 11897298 w 19479197"/>
              <a:gd name="connsiteY3" fmla="*/ 9671106 h 14142486"/>
              <a:gd name="connsiteX4" fmla="*/ 19479197 w 19479197"/>
              <a:gd name="connsiteY4" fmla="*/ 13862106 h 14142486"/>
              <a:gd name="connsiteX5" fmla="*/ 11897413 w 19479197"/>
              <a:gd name="connsiteY5" fmla="*/ 13874299 h 14142486"/>
              <a:gd name="connsiteX6" fmla="*/ 0 w 19479197"/>
              <a:gd name="connsiteY6" fmla="*/ 13874299 h 14142486"/>
              <a:gd name="connsiteX7" fmla="*/ 0 w 19479197"/>
              <a:gd name="connsiteY7" fmla="*/ 0 h 14142486"/>
              <a:gd name="connsiteX0" fmla="*/ 0 w 19512134"/>
              <a:gd name="connsiteY0" fmla="*/ 0 h 14142486"/>
              <a:gd name="connsiteX1" fmla="*/ 11897413 w 19512134"/>
              <a:gd name="connsiteY1" fmla="*/ 0 h 14142486"/>
              <a:gd name="connsiteX2" fmla="*/ 11897298 w 19512134"/>
              <a:gd name="connsiteY2" fmla="*/ 6597706 h 14142486"/>
              <a:gd name="connsiteX3" fmla="*/ 11897298 w 19512134"/>
              <a:gd name="connsiteY3" fmla="*/ 9671106 h 14142486"/>
              <a:gd name="connsiteX4" fmla="*/ 19479197 w 19512134"/>
              <a:gd name="connsiteY4" fmla="*/ 13862106 h 14142486"/>
              <a:gd name="connsiteX5" fmla="*/ 11897413 w 19512134"/>
              <a:gd name="connsiteY5" fmla="*/ 13874299 h 14142486"/>
              <a:gd name="connsiteX6" fmla="*/ 0 w 19512134"/>
              <a:gd name="connsiteY6" fmla="*/ 13874299 h 14142486"/>
              <a:gd name="connsiteX7" fmla="*/ 0 w 19512134"/>
              <a:gd name="connsiteY7" fmla="*/ 0 h 14142486"/>
              <a:gd name="connsiteX0" fmla="*/ 0 w 19512134"/>
              <a:gd name="connsiteY0" fmla="*/ 0 h 13932836"/>
              <a:gd name="connsiteX1" fmla="*/ 11897413 w 19512134"/>
              <a:gd name="connsiteY1" fmla="*/ 0 h 13932836"/>
              <a:gd name="connsiteX2" fmla="*/ 11897298 w 19512134"/>
              <a:gd name="connsiteY2" fmla="*/ 6597706 h 13932836"/>
              <a:gd name="connsiteX3" fmla="*/ 11897298 w 19512134"/>
              <a:gd name="connsiteY3" fmla="*/ 9671106 h 13932836"/>
              <a:gd name="connsiteX4" fmla="*/ 19479197 w 19512134"/>
              <a:gd name="connsiteY4" fmla="*/ 13862106 h 13932836"/>
              <a:gd name="connsiteX5" fmla="*/ 11897413 w 19512134"/>
              <a:gd name="connsiteY5" fmla="*/ 13874299 h 13932836"/>
              <a:gd name="connsiteX6" fmla="*/ 0 w 19512134"/>
              <a:gd name="connsiteY6" fmla="*/ 13874299 h 13932836"/>
              <a:gd name="connsiteX7" fmla="*/ 0 w 19512134"/>
              <a:gd name="connsiteY7" fmla="*/ 0 h 13932836"/>
              <a:gd name="connsiteX0" fmla="*/ 0 w 19512134"/>
              <a:gd name="connsiteY0" fmla="*/ 0 h 13965302"/>
              <a:gd name="connsiteX1" fmla="*/ 11897413 w 19512134"/>
              <a:gd name="connsiteY1" fmla="*/ 0 h 13965302"/>
              <a:gd name="connsiteX2" fmla="*/ 11897298 w 19512134"/>
              <a:gd name="connsiteY2" fmla="*/ 6597706 h 13965302"/>
              <a:gd name="connsiteX3" fmla="*/ 11897298 w 19512134"/>
              <a:gd name="connsiteY3" fmla="*/ 9671106 h 13965302"/>
              <a:gd name="connsiteX4" fmla="*/ 19479197 w 19512134"/>
              <a:gd name="connsiteY4" fmla="*/ 13862106 h 13965302"/>
              <a:gd name="connsiteX5" fmla="*/ 11897413 w 19512134"/>
              <a:gd name="connsiteY5" fmla="*/ 13874299 h 13965302"/>
              <a:gd name="connsiteX6" fmla="*/ 0 w 19512134"/>
              <a:gd name="connsiteY6" fmla="*/ 13874299 h 13965302"/>
              <a:gd name="connsiteX7" fmla="*/ 0 w 19512134"/>
              <a:gd name="connsiteY7" fmla="*/ 0 h 13965302"/>
              <a:gd name="connsiteX0" fmla="*/ 0 w 19512134"/>
              <a:gd name="connsiteY0" fmla="*/ 0 h 13962250"/>
              <a:gd name="connsiteX1" fmla="*/ 11897413 w 19512134"/>
              <a:gd name="connsiteY1" fmla="*/ 0 h 13962250"/>
              <a:gd name="connsiteX2" fmla="*/ 11897298 w 19512134"/>
              <a:gd name="connsiteY2" fmla="*/ 6597706 h 13962250"/>
              <a:gd name="connsiteX3" fmla="*/ 11897298 w 19512134"/>
              <a:gd name="connsiteY3" fmla="*/ 9671106 h 13962250"/>
              <a:gd name="connsiteX4" fmla="*/ 19479197 w 19512134"/>
              <a:gd name="connsiteY4" fmla="*/ 13862106 h 13962250"/>
              <a:gd name="connsiteX5" fmla="*/ 11897413 w 19512134"/>
              <a:gd name="connsiteY5" fmla="*/ 13874299 h 13962250"/>
              <a:gd name="connsiteX6" fmla="*/ 0 w 19512134"/>
              <a:gd name="connsiteY6" fmla="*/ 13874299 h 13962250"/>
              <a:gd name="connsiteX7" fmla="*/ 0 w 19512134"/>
              <a:gd name="connsiteY7" fmla="*/ 0 h 13962250"/>
              <a:gd name="connsiteX0" fmla="*/ 0 w 19524784"/>
              <a:gd name="connsiteY0" fmla="*/ 0 h 13971552"/>
              <a:gd name="connsiteX1" fmla="*/ 11897413 w 19524784"/>
              <a:gd name="connsiteY1" fmla="*/ 0 h 13971552"/>
              <a:gd name="connsiteX2" fmla="*/ 11897298 w 19524784"/>
              <a:gd name="connsiteY2" fmla="*/ 6597706 h 13971552"/>
              <a:gd name="connsiteX3" fmla="*/ 11897298 w 19524784"/>
              <a:gd name="connsiteY3" fmla="*/ 9671106 h 13971552"/>
              <a:gd name="connsiteX4" fmla="*/ 19491896 w 19524784"/>
              <a:gd name="connsiteY4" fmla="*/ 13874806 h 13971552"/>
              <a:gd name="connsiteX5" fmla="*/ 11897413 w 19524784"/>
              <a:gd name="connsiteY5" fmla="*/ 13874299 h 13971552"/>
              <a:gd name="connsiteX6" fmla="*/ 0 w 19524784"/>
              <a:gd name="connsiteY6" fmla="*/ 13874299 h 13971552"/>
              <a:gd name="connsiteX7" fmla="*/ 0 w 19524784"/>
              <a:gd name="connsiteY7" fmla="*/ 0 h 13971552"/>
              <a:gd name="connsiteX0" fmla="*/ 0 w 19524784"/>
              <a:gd name="connsiteY0" fmla="*/ 0 h 13877628"/>
              <a:gd name="connsiteX1" fmla="*/ 11897413 w 19524784"/>
              <a:gd name="connsiteY1" fmla="*/ 0 h 13877628"/>
              <a:gd name="connsiteX2" fmla="*/ 11897298 w 19524784"/>
              <a:gd name="connsiteY2" fmla="*/ 6597706 h 13877628"/>
              <a:gd name="connsiteX3" fmla="*/ 11897298 w 19524784"/>
              <a:gd name="connsiteY3" fmla="*/ 9671106 h 13877628"/>
              <a:gd name="connsiteX4" fmla="*/ 19491896 w 19524784"/>
              <a:gd name="connsiteY4" fmla="*/ 13874806 h 13877628"/>
              <a:gd name="connsiteX5" fmla="*/ 11897413 w 19524784"/>
              <a:gd name="connsiteY5" fmla="*/ 13874299 h 13877628"/>
              <a:gd name="connsiteX6" fmla="*/ 0 w 19524784"/>
              <a:gd name="connsiteY6" fmla="*/ 13874299 h 13877628"/>
              <a:gd name="connsiteX7" fmla="*/ 0 w 19524784"/>
              <a:gd name="connsiteY7" fmla="*/ 0 h 13877628"/>
              <a:gd name="connsiteX0" fmla="*/ 0 w 19540251"/>
              <a:gd name="connsiteY0" fmla="*/ 0 h 13874832"/>
              <a:gd name="connsiteX1" fmla="*/ 11897413 w 19540251"/>
              <a:gd name="connsiteY1" fmla="*/ 0 h 13874832"/>
              <a:gd name="connsiteX2" fmla="*/ 11897298 w 19540251"/>
              <a:gd name="connsiteY2" fmla="*/ 6597706 h 13874832"/>
              <a:gd name="connsiteX3" fmla="*/ 11897298 w 19540251"/>
              <a:gd name="connsiteY3" fmla="*/ 9671106 h 13874832"/>
              <a:gd name="connsiteX4" fmla="*/ 19491896 w 19540251"/>
              <a:gd name="connsiteY4" fmla="*/ 13874806 h 13874832"/>
              <a:gd name="connsiteX5" fmla="*/ 11897413 w 19540251"/>
              <a:gd name="connsiteY5" fmla="*/ 13874299 h 13874832"/>
              <a:gd name="connsiteX6" fmla="*/ 0 w 19540251"/>
              <a:gd name="connsiteY6" fmla="*/ 13874299 h 13874832"/>
              <a:gd name="connsiteX7" fmla="*/ 0 w 19540251"/>
              <a:gd name="connsiteY7" fmla="*/ 0 h 13874832"/>
              <a:gd name="connsiteX0" fmla="*/ 0 w 19902830"/>
              <a:gd name="connsiteY0" fmla="*/ 0 h 13874806"/>
              <a:gd name="connsiteX1" fmla="*/ 11897413 w 19902830"/>
              <a:gd name="connsiteY1" fmla="*/ 0 h 13874806"/>
              <a:gd name="connsiteX2" fmla="*/ 11897298 w 19902830"/>
              <a:gd name="connsiteY2" fmla="*/ 6597706 h 13874806"/>
              <a:gd name="connsiteX3" fmla="*/ 11897298 w 19902830"/>
              <a:gd name="connsiteY3" fmla="*/ 9671106 h 13874806"/>
              <a:gd name="connsiteX4" fmla="*/ 19491896 w 19902830"/>
              <a:gd name="connsiteY4" fmla="*/ 13874806 h 13874806"/>
              <a:gd name="connsiteX5" fmla="*/ 11897413 w 19902830"/>
              <a:gd name="connsiteY5" fmla="*/ 13874299 h 13874806"/>
              <a:gd name="connsiteX6" fmla="*/ 0 w 19902830"/>
              <a:gd name="connsiteY6" fmla="*/ 13874299 h 13874806"/>
              <a:gd name="connsiteX7" fmla="*/ 0 w 19902830"/>
              <a:gd name="connsiteY7" fmla="*/ 0 h 13874806"/>
              <a:gd name="connsiteX0" fmla="*/ 0 w 19902830"/>
              <a:gd name="connsiteY0" fmla="*/ 0 h 14901976"/>
              <a:gd name="connsiteX1" fmla="*/ 11897413 w 19902830"/>
              <a:gd name="connsiteY1" fmla="*/ 0 h 14901976"/>
              <a:gd name="connsiteX2" fmla="*/ 11897298 w 19902830"/>
              <a:gd name="connsiteY2" fmla="*/ 6597706 h 14901976"/>
              <a:gd name="connsiteX3" fmla="*/ 11897298 w 19902830"/>
              <a:gd name="connsiteY3" fmla="*/ 9671106 h 14901976"/>
              <a:gd name="connsiteX4" fmla="*/ 19491896 w 19902830"/>
              <a:gd name="connsiteY4" fmla="*/ 13874806 h 14901976"/>
              <a:gd name="connsiteX5" fmla="*/ 11897413 w 19902830"/>
              <a:gd name="connsiteY5" fmla="*/ 13874299 h 14901976"/>
              <a:gd name="connsiteX6" fmla="*/ 0 w 19902830"/>
              <a:gd name="connsiteY6" fmla="*/ 13874299 h 14901976"/>
              <a:gd name="connsiteX7" fmla="*/ 0 w 19902830"/>
              <a:gd name="connsiteY7" fmla="*/ 0 h 14901976"/>
              <a:gd name="connsiteX0" fmla="*/ 0 w 19902830"/>
              <a:gd name="connsiteY0" fmla="*/ 0 h 13874806"/>
              <a:gd name="connsiteX1" fmla="*/ 11897413 w 19902830"/>
              <a:gd name="connsiteY1" fmla="*/ 0 h 13874806"/>
              <a:gd name="connsiteX2" fmla="*/ 11897298 w 19902830"/>
              <a:gd name="connsiteY2" fmla="*/ 6597706 h 13874806"/>
              <a:gd name="connsiteX3" fmla="*/ 11897298 w 19902830"/>
              <a:gd name="connsiteY3" fmla="*/ 9671106 h 13874806"/>
              <a:gd name="connsiteX4" fmla="*/ 19491896 w 19902830"/>
              <a:gd name="connsiteY4" fmla="*/ 13874806 h 13874806"/>
              <a:gd name="connsiteX5" fmla="*/ 11897413 w 19902830"/>
              <a:gd name="connsiteY5" fmla="*/ 13874299 h 13874806"/>
              <a:gd name="connsiteX6" fmla="*/ 0 w 19902830"/>
              <a:gd name="connsiteY6" fmla="*/ 13874299 h 13874806"/>
              <a:gd name="connsiteX7" fmla="*/ 0 w 19902830"/>
              <a:gd name="connsiteY7" fmla="*/ 0 h 13874806"/>
              <a:gd name="connsiteX0" fmla="*/ 0 w 19902830"/>
              <a:gd name="connsiteY0" fmla="*/ 0 h 13874806"/>
              <a:gd name="connsiteX1" fmla="*/ 11897413 w 19902830"/>
              <a:gd name="connsiteY1" fmla="*/ 0 h 13874806"/>
              <a:gd name="connsiteX2" fmla="*/ 11897298 w 19902830"/>
              <a:gd name="connsiteY2" fmla="*/ 6597706 h 13874806"/>
              <a:gd name="connsiteX3" fmla="*/ 11897298 w 19902830"/>
              <a:gd name="connsiteY3" fmla="*/ 9671106 h 13874806"/>
              <a:gd name="connsiteX4" fmla="*/ 19491896 w 19902830"/>
              <a:gd name="connsiteY4" fmla="*/ 13874806 h 13874806"/>
              <a:gd name="connsiteX5" fmla="*/ 11897413 w 19902830"/>
              <a:gd name="connsiteY5" fmla="*/ 13874299 h 13874806"/>
              <a:gd name="connsiteX6" fmla="*/ 0 w 19902830"/>
              <a:gd name="connsiteY6" fmla="*/ 13874299 h 13874806"/>
              <a:gd name="connsiteX7" fmla="*/ 0 w 19902830"/>
              <a:gd name="connsiteY7" fmla="*/ 0 h 13874806"/>
              <a:gd name="connsiteX0" fmla="*/ 0 w 19902830"/>
              <a:gd name="connsiteY0" fmla="*/ 0 h 13874806"/>
              <a:gd name="connsiteX1" fmla="*/ 11897413 w 19902830"/>
              <a:gd name="connsiteY1" fmla="*/ 0 h 13874806"/>
              <a:gd name="connsiteX2" fmla="*/ 11897298 w 19902830"/>
              <a:gd name="connsiteY2" fmla="*/ 6597706 h 13874806"/>
              <a:gd name="connsiteX3" fmla="*/ 11897298 w 19902830"/>
              <a:gd name="connsiteY3" fmla="*/ 9671106 h 13874806"/>
              <a:gd name="connsiteX4" fmla="*/ 19491896 w 19902830"/>
              <a:gd name="connsiteY4" fmla="*/ 13874806 h 13874806"/>
              <a:gd name="connsiteX5" fmla="*/ 11897413 w 19902830"/>
              <a:gd name="connsiteY5" fmla="*/ 13874299 h 13874806"/>
              <a:gd name="connsiteX6" fmla="*/ 0 w 19902830"/>
              <a:gd name="connsiteY6" fmla="*/ 13874299 h 13874806"/>
              <a:gd name="connsiteX7" fmla="*/ 0 w 19902830"/>
              <a:gd name="connsiteY7" fmla="*/ 0 h 13874806"/>
              <a:gd name="connsiteX0" fmla="*/ 0 w 19902830"/>
              <a:gd name="connsiteY0" fmla="*/ 0 h 13874806"/>
              <a:gd name="connsiteX1" fmla="*/ 11897413 w 19902830"/>
              <a:gd name="connsiteY1" fmla="*/ 0 h 13874806"/>
              <a:gd name="connsiteX2" fmla="*/ 11897298 w 19902830"/>
              <a:gd name="connsiteY2" fmla="*/ 6597706 h 13874806"/>
              <a:gd name="connsiteX3" fmla="*/ 11897298 w 19902830"/>
              <a:gd name="connsiteY3" fmla="*/ 9671106 h 13874806"/>
              <a:gd name="connsiteX4" fmla="*/ 19491896 w 19902830"/>
              <a:gd name="connsiteY4" fmla="*/ 13874806 h 13874806"/>
              <a:gd name="connsiteX5" fmla="*/ 11897413 w 19902830"/>
              <a:gd name="connsiteY5" fmla="*/ 13874299 h 13874806"/>
              <a:gd name="connsiteX6" fmla="*/ 0 w 19902830"/>
              <a:gd name="connsiteY6" fmla="*/ 13874299 h 13874806"/>
              <a:gd name="connsiteX7" fmla="*/ 0 w 19902830"/>
              <a:gd name="connsiteY7" fmla="*/ 0 h 13874806"/>
              <a:gd name="connsiteX0" fmla="*/ 0 w 20631685"/>
              <a:gd name="connsiteY0" fmla="*/ 0 h 13874806"/>
              <a:gd name="connsiteX1" fmla="*/ 11897413 w 20631685"/>
              <a:gd name="connsiteY1" fmla="*/ 0 h 13874806"/>
              <a:gd name="connsiteX2" fmla="*/ 11897298 w 20631685"/>
              <a:gd name="connsiteY2" fmla="*/ 6597706 h 13874806"/>
              <a:gd name="connsiteX3" fmla="*/ 19428398 w 20631685"/>
              <a:gd name="connsiteY3" fmla="*/ 6610406 h 13874806"/>
              <a:gd name="connsiteX4" fmla="*/ 19491896 w 20631685"/>
              <a:gd name="connsiteY4" fmla="*/ 13874806 h 13874806"/>
              <a:gd name="connsiteX5" fmla="*/ 11897413 w 20631685"/>
              <a:gd name="connsiteY5" fmla="*/ 13874299 h 13874806"/>
              <a:gd name="connsiteX6" fmla="*/ 0 w 20631685"/>
              <a:gd name="connsiteY6" fmla="*/ 13874299 h 13874806"/>
              <a:gd name="connsiteX7" fmla="*/ 0 w 20631685"/>
              <a:gd name="connsiteY7" fmla="*/ 0 h 13874806"/>
              <a:gd name="connsiteX0" fmla="*/ 0 w 20631685"/>
              <a:gd name="connsiteY0" fmla="*/ 0 h 13874806"/>
              <a:gd name="connsiteX1" fmla="*/ 11897413 w 20631685"/>
              <a:gd name="connsiteY1" fmla="*/ 0 h 13874806"/>
              <a:gd name="connsiteX2" fmla="*/ 11897298 w 20631685"/>
              <a:gd name="connsiteY2" fmla="*/ 6597706 h 13874806"/>
              <a:gd name="connsiteX3" fmla="*/ 19428398 w 20631685"/>
              <a:gd name="connsiteY3" fmla="*/ 6610406 h 13874806"/>
              <a:gd name="connsiteX4" fmla="*/ 19491896 w 20631685"/>
              <a:gd name="connsiteY4" fmla="*/ 13874806 h 13874806"/>
              <a:gd name="connsiteX5" fmla="*/ 11897413 w 20631685"/>
              <a:gd name="connsiteY5" fmla="*/ 13874299 h 13874806"/>
              <a:gd name="connsiteX6" fmla="*/ 0 w 20631685"/>
              <a:gd name="connsiteY6" fmla="*/ 13874299 h 13874806"/>
              <a:gd name="connsiteX7" fmla="*/ 0 w 20631685"/>
              <a:gd name="connsiteY7" fmla="*/ 0 h 13874806"/>
              <a:gd name="connsiteX0" fmla="*/ 0 w 20631685"/>
              <a:gd name="connsiteY0" fmla="*/ 0 h 13874806"/>
              <a:gd name="connsiteX1" fmla="*/ 11897413 w 20631685"/>
              <a:gd name="connsiteY1" fmla="*/ 0 h 13874806"/>
              <a:gd name="connsiteX2" fmla="*/ 11897298 w 20631685"/>
              <a:gd name="connsiteY2" fmla="*/ 6597706 h 13874806"/>
              <a:gd name="connsiteX3" fmla="*/ 19428398 w 20631685"/>
              <a:gd name="connsiteY3" fmla="*/ 6610406 h 13874806"/>
              <a:gd name="connsiteX4" fmla="*/ 19491896 w 20631685"/>
              <a:gd name="connsiteY4" fmla="*/ 13874806 h 13874806"/>
              <a:gd name="connsiteX5" fmla="*/ 11897413 w 20631685"/>
              <a:gd name="connsiteY5" fmla="*/ 13874299 h 13874806"/>
              <a:gd name="connsiteX6" fmla="*/ 0 w 20631685"/>
              <a:gd name="connsiteY6" fmla="*/ 13874299 h 13874806"/>
              <a:gd name="connsiteX7" fmla="*/ 0 w 20631685"/>
              <a:gd name="connsiteY7" fmla="*/ 0 h 13874806"/>
              <a:gd name="connsiteX0" fmla="*/ 0 w 20631685"/>
              <a:gd name="connsiteY0" fmla="*/ 0 h 13874806"/>
              <a:gd name="connsiteX1" fmla="*/ 11897413 w 20631685"/>
              <a:gd name="connsiteY1" fmla="*/ 0 h 13874806"/>
              <a:gd name="connsiteX2" fmla="*/ 11897298 w 20631685"/>
              <a:gd name="connsiteY2" fmla="*/ 6597706 h 13874806"/>
              <a:gd name="connsiteX3" fmla="*/ 19428398 w 20631685"/>
              <a:gd name="connsiteY3" fmla="*/ 6610406 h 13874806"/>
              <a:gd name="connsiteX4" fmla="*/ 19491896 w 20631685"/>
              <a:gd name="connsiteY4" fmla="*/ 13874806 h 13874806"/>
              <a:gd name="connsiteX5" fmla="*/ 11897413 w 20631685"/>
              <a:gd name="connsiteY5" fmla="*/ 13874299 h 13874806"/>
              <a:gd name="connsiteX6" fmla="*/ 0 w 20631685"/>
              <a:gd name="connsiteY6" fmla="*/ 13874299 h 13874806"/>
              <a:gd name="connsiteX7" fmla="*/ 0 w 20631685"/>
              <a:gd name="connsiteY7" fmla="*/ 0 h 13874806"/>
              <a:gd name="connsiteX0" fmla="*/ 0 w 20631685"/>
              <a:gd name="connsiteY0" fmla="*/ 0 h 13874806"/>
              <a:gd name="connsiteX1" fmla="*/ 11897413 w 20631685"/>
              <a:gd name="connsiteY1" fmla="*/ 0 h 13874806"/>
              <a:gd name="connsiteX2" fmla="*/ 11897298 w 20631685"/>
              <a:gd name="connsiteY2" fmla="*/ 6597706 h 13874806"/>
              <a:gd name="connsiteX3" fmla="*/ 19428398 w 20631685"/>
              <a:gd name="connsiteY3" fmla="*/ 6610406 h 13874806"/>
              <a:gd name="connsiteX4" fmla="*/ 19491896 w 20631685"/>
              <a:gd name="connsiteY4" fmla="*/ 13874806 h 13874806"/>
              <a:gd name="connsiteX5" fmla="*/ 11897413 w 20631685"/>
              <a:gd name="connsiteY5" fmla="*/ 13874299 h 13874806"/>
              <a:gd name="connsiteX6" fmla="*/ 0 w 20631685"/>
              <a:gd name="connsiteY6" fmla="*/ 13874299 h 13874806"/>
              <a:gd name="connsiteX7" fmla="*/ 0 w 20631685"/>
              <a:gd name="connsiteY7" fmla="*/ 0 h 13874806"/>
              <a:gd name="connsiteX0" fmla="*/ 0 w 19501403"/>
              <a:gd name="connsiteY0" fmla="*/ 0 h 13874806"/>
              <a:gd name="connsiteX1" fmla="*/ 11897413 w 19501403"/>
              <a:gd name="connsiteY1" fmla="*/ 0 h 13874806"/>
              <a:gd name="connsiteX2" fmla="*/ 11897298 w 19501403"/>
              <a:gd name="connsiteY2" fmla="*/ 6597706 h 13874806"/>
              <a:gd name="connsiteX3" fmla="*/ 19428398 w 19501403"/>
              <a:gd name="connsiteY3" fmla="*/ 6610406 h 13874806"/>
              <a:gd name="connsiteX4" fmla="*/ 19491896 w 19501403"/>
              <a:gd name="connsiteY4" fmla="*/ 13874806 h 13874806"/>
              <a:gd name="connsiteX5" fmla="*/ 11897413 w 19501403"/>
              <a:gd name="connsiteY5" fmla="*/ 13874299 h 13874806"/>
              <a:gd name="connsiteX6" fmla="*/ 0 w 19501403"/>
              <a:gd name="connsiteY6" fmla="*/ 13874299 h 13874806"/>
              <a:gd name="connsiteX7" fmla="*/ 0 w 19501403"/>
              <a:gd name="connsiteY7" fmla="*/ 0 h 13874806"/>
              <a:gd name="connsiteX0" fmla="*/ 0 w 19491896"/>
              <a:gd name="connsiteY0" fmla="*/ 0 h 13874806"/>
              <a:gd name="connsiteX1" fmla="*/ 11897413 w 19491896"/>
              <a:gd name="connsiteY1" fmla="*/ 0 h 13874806"/>
              <a:gd name="connsiteX2" fmla="*/ 11897298 w 19491896"/>
              <a:gd name="connsiteY2" fmla="*/ 6597706 h 13874806"/>
              <a:gd name="connsiteX3" fmla="*/ 19428398 w 19491896"/>
              <a:gd name="connsiteY3" fmla="*/ 6610406 h 13874806"/>
              <a:gd name="connsiteX4" fmla="*/ 19491896 w 19491896"/>
              <a:gd name="connsiteY4" fmla="*/ 13874806 h 13874806"/>
              <a:gd name="connsiteX5" fmla="*/ 11897413 w 19491896"/>
              <a:gd name="connsiteY5" fmla="*/ 13874299 h 13874806"/>
              <a:gd name="connsiteX6" fmla="*/ 0 w 19491896"/>
              <a:gd name="connsiteY6" fmla="*/ 13874299 h 13874806"/>
              <a:gd name="connsiteX7" fmla="*/ 0 w 19491896"/>
              <a:gd name="connsiteY7" fmla="*/ 0 h 13874806"/>
              <a:gd name="connsiteX0" fmla="*/ 0 w 20178368"/>
              <a:gd name="connsiteY0" fmla="*/ 0 h 13874806"/>
              <a:gd name="connsiteX1" fmla="*/ 11897413 w 20178368"/>
              <a:gd name="connsiteY1" fmla="*/ 0 h 13874806"/>
              <a:gd name="connsiteX2" fmla="*/ 11897298 w 20178368"/>
              <a:gd name="connsiteY2" fmla="*/ 6597706 h 13874806"/>
              <a:gd name="connsiteX3" fmla="*/ 19428398 w 20178368"/>
              <a:gd name="connsiteY3" fmla="*/ 6610406 h 13874806"/>
              <a:gd name="connsiteX4" fmla="*/ 19491896 w 20178368"/>
              <a:gd name="connsiteY4" fmla="*/ 13874806 h 13874806"/>
              <a:gd name="connsiteX5" fmla="*/ 11897413 w 20178368"/>
              <a:gd name="connsiteY5" fmla="*/ 13874299 h 13874806"/>
              <a:gd name="connsiteX6" fmla="*/ 0 w 20178368"/>
              <a:gd name="connsiteY6" fmla="*/ 13874299 h 13874806"/>
              <a:gd name="connsiteX7" fmla="*/ 0 w 20178368"/>
              <a:gd name="connsiteY7" fmla="*/ 0 h 13874806"/>
              <a:gd name="connsiteX0" fmla="*/ 0 w 20178368"/>
              <a:gd name="connsiteY0" fmla="*/ 0 h 13874806"/>
              <a:gd name="connsiteX1" fmla="*/ 11897413 w 20178368"/>
              <a:gd name="connsiteY1" fmla="*/ 0 h 13874806"/>
              <a:gd name="connsiteX2" fmla="*/ 11897298 w 20178368"/>
              <a:gd name="connsiteY2" fmla="*/ 6597706 h 13874806"/>
              <a:gd name="connsiteX3" fmla="*/ 19428398 w 20178368"/>
              <a:gd name="connsiteY3" fmla="*/ 6610406 h 13874806"/>
              <a:gd name="connsiteX4" fmla="*/ 19491896 w 20178368"/>
              <a:gd name="connsiteY4" fmla="*/ 13874806 h 13874806"/>
              <a:gd name="connsiteX5" fmla="*/ 11897413 w 20178368"/>
              <a:gd name="connsiteY5" fmla="*/ 13874299 h 13874806"/>
              <a:gd name="connsiteX6" fmla="*/ 0 w 20178368"/>
              <a:gd name="connsiteY6" fmla="*/ 13874299 h 13874806"/>
              <a:gd name="connsiteX7" fmla="*/ 0 w 20178368"/>
              <a:gd name="connsiteY7" fmla="*/ 0 h 13874806"/>
              <a:gd name="connsiteX0" fmla="*/ 0 w 20178368"/>
              <a:gd name="connsiteY0" fmla="*/ 0 h 13874806"/>
              <a:gd name="connsiteX1" fmla="*/ 11897413 w 20178368"/>
              <a:gd name="connsiteY1" fmla="*/ 0 h 13874806"/>
              <a:gd name="connsiteX2" fmla="*/ 11897298 w 20178368"/>
              <a:gd name="connsiteY2" fmla="*/ 6597706 h 13874806"/>
              <a:gd name="connsiteX3" fmla="*/ 19428398 w 20178368"/>
              <a:gd name="connsiteY3" fmla="*/ 6610406 h 13874806"/>
              <a:gd name="connsiteX4" fmla="*/ 19491896 w 20178368"/>
              <a:gd name="connsiteY4" fmla="*/ 13874806 h 13874806"/>
              <a:gd name="connsiteX5" fmla="*/ 11897413 w 20178368"/>
              <a:gd name="connsiteY5" fmla="*/ 13874299 h 13874806"/>
              <a:gd name="connsiteX6" fmla="*/ 0 w 20178368"/>
              <a:gd name="connsiteY6" fmla="*/ 13874299 h 13874806"/>
              <a:gd name="connsiteX7" fmla="*/ 0 w 20178368"/>
              <a:gd name="connsiteY7" fmla="*/ 0 h 13874806"/>
              <a:gd name="connsiteX0" fmla="*/ 0 w 20178368"/>
              <a:gd name="connsiteY0" fmla="*/ 0 h 13874806"/>
              <a:gd name="connsiteX1" fmla="*/ 11897413 w 20178368"/>
              <a:gd name="connsiteY1" fmla="*/ 0 h 13874806"/>
              <a:gd name="connsiteX2" fmla="*/ 11897298 w 20178368"/>
              <a:gd name="connsiteY2" fmla="*/ 6597706 h 13874806"/>
              <a:gd name="connsiteX3" fmla="*/ 19428398 w 20178368"/>
              <a:gd name="connsiteY3" fmla="*/ 6610406 h 13874806"/>
              <a:gd name="connsiteX4" fmla="*/ 19491896 w 20178368"/>
              <a:gd name="connsiteY4" fmla="*/ 13874806 h 13874806"/>
              <a:gd name="connsiteX5" fmla="*/ 11897413 w 20178368"/>
              <a:gd name="connsiteY5" fmla="*/ 13874299 h 13874806"/>
              <a:gd name="connsiteX6" fmla="*/ 0 w 20178368"/>
              <a:gd name="connsiteY6" fmla="*/ 13874299 h 13874806"/>
              <a:gd name="connsiteX7" fmla="*/ 0 w 20178368"/>
              <a:gd name="connsiteY7" fmla="*/ 0 h 13874806"/>
              <a:gd name="connsiteX0" fmla="*/ 0 w 20178368"/>
              <a:gd name="connsiteY0" fmla="*/ 0 h 13874806"/>
              <a:gd name="connsiteX1" fmla="*/ 11897413 w 20178368"/>
              <a:gd name="connsiteY1" fmla="*/ 0 h 13874806"/>
              <a:gd name="connsiteX2" fmla="*/ 11897298 w 20178368"/>
              <a:gd name="connsiteY2" fmla="*/ 6597706 h 13874806"/>
              <a:gd name="connsiteX3" fmla="*/ 19428398 w 20178368"/>
              <a:gd name="connsiteY3" fmla="*/ 6610406 h 13874806"/>
              <a:gd name="connsiteX4" fmla="*/ 19491896 w 20178368"/>
              <a:gd name="connsiteY4" fmla="*/ 13874806 h 13874806"/>
              <a:gd name="connsiteX5" fmla="*/ 11897413 w 20178368"/>
              <a:gd name="connsiteY5" fmla="*/ 13874299 h 13874806"/>
              <a:gd name="connsiteX6" fmla="*/ 0 w 20178368"/>
              <a:gd name="connsiteY6" fmla="*/ 13874299 h 13874806"/>
              <a:gd name="connsiteX7" fmla="*/ 0 w 20178368"/>
              <a:gd name="connsiteY7" fmla="*/ 0 h 13874806"/>
              <a:gd name="connsiteX0" fmla="*/ 0 w 20178368"/>
              <a:gd name="connsiteY0" fmla="*/ 0 h 13874806"/>
              <a:gd name="connsiteX1" fmla="*/ 11897413 w 20178368"/>
              <a:gd name="connsiteY1" fmla="*/ 0 h 13874806"/>
              <a:gd name="connsiteX2" fmla="*/ 11897298 w 20178368"/>
              <a:gd name="connsiteY2" fmla="*/ 6597706 h 13874806"/>
              <a:gd name="connsiteX3" fmla="*/ 19428398 w 20178368"/>
              <a:gd name="connsiteY3" fmla="*/ 6610406 h 13874806"/>
              <a:gd name="connsiteX4" fmla="*/ 19491896 w 20178368"/>
              <a:gd name="connsiteY4" fmla="*/ 13874806 h 13874806"/>
              <a:gd name="connsiteX5" fmla="*/ 11897413 w 20178368"/>
              <a:gd name="connsiteY5" fmla="*/ 13874299 h 13874806"/>
              <a:gd name="connsiteX6" fmla="*/ 0 w 20178368"/>
              <a:gd name="connsiteY6" fmla="*/ 13874299 h 13874806"/>
              <a:gd name="connsiteX7" fmla="*/ 0 w 20178368"/>
              <a:gd name="connsiteY7" fmla="*/ 0 h 13874806"/>
              <a:gd name="connsiteX0" fmla="*/ 0 w 20178368"/>
              <a:gd name="connsiteY0" fmla="*/ 0 h 13874806"/>
              <a:gd name="connsiteX1" fmla="*/ 11897413 w 20178368"/>
              <a:gd name="connsiteY1" fmla="*/ 0 h 13874806"/>
              <a:gd name="connsiteX2" fmla="*/ 11897298 w 20178368"/>
              <a:gd name="connsiteY2" fmla="*/ 6597706 h 13874806"/>
              <a:gd name="connsiteX3" fmla="*/ 19428398 w 20178368"/>
              <a:gd name="connsiteY3" fmla="*/ 6610406 h 13874806"/>
              <a:gd name="connsiteX4" fmla="*/ 19491896 w 20178368"/>
              <a:gd name="connsiteY4" fmla="*/ 13874806 h 13874806"/>
              <a:gd name="connsiteX5" fmla="*/ 11897413 w 20178368"/>
              <a:gd name="connsiteY5" fmla="*/ 13874299 h 13874806"/>
              <a:gd name="connsiteX6" fmla="*/ 0 w 20178368"/>
              <a:gd name="connsiteY6" fmla="*/ 13874299 h 13874806"/>
              <a:gd name="connsiteX7" fmla="*/ 0 w 20178368"/>
              <a:gd name="connsiteY7" fmla="*/ 0 h 13874806"/>
              <a:gd name="connsiteX0" fmla="*/ 0 w 19491896"/>
              <a:gd name="connsiteY0" fmla="*/ 0 h 13874806"/>
              <a:gd name="connsiteX1" fmla="*/ 11897413 w 19491896"/>
              <a:gd name="connsiteY1" fmla="*/ 0 h 13874806"/>
              <a:gd name="connsiteX2" fmla="*/ 11897298 w 19491896"/>
              <a:gd name="connsiteY2" fmla="*/ 6597706 h 13874806"/>
              <a:gd name="connsiteX3" fmla="*/ 19428398 w 19491896"/>
              <a:gd name="connsiteY3" fmla="*/ 6610406 h 13874806"/>
              <a:gd name="connsiteX4" fmla="*/ 19491896 w 19491896"/>
              <a:gd name="connsiteY4" fmla="*/ 13874806 h 13874806"/>
              <a:gd name="connsiteX5" fmla="*/ 11897413 w 19491896"/>
              <a:gd name="connsiteY5" fmla="*/ 13874299 h 13874806"/>
              <a:gd name="connsiteX6" fmla="*/ 0 w 19491896"/>
              <a:gd name="connsiteY6" fmla="*/ 13874299 h 13874806"/>
              <a:gd name="connsiteX7" fmla="*/ 0 w 19491896"/>
              <a:gd name="connsiteY7" fmla="*/ 0 h 13874806"/>
              <a:gd name="connsiteX0" fmla="*/ 0 w 19491896"/>
              <a:gd name="connsiteY0" fmla="*/ 0 h 13874806"/>
              <a:gd name="connsiteX1" fmla="*/ 11897413 w 19491896"/>
              <a:gd name="connsiteY1" fmla="*/ 0 h 13874806"/>
              <a:gd name="connsiteX2" fmla="*/ 11897298 w 19491896"/>
              <a:gd name="connsiteY2" fmla="*/ 6597706 h 13874806"/>
              <a:gd name="connsiteX3" fmla="*/ 19428398 w 19491896"/>
              <a:gd name="connsiteY3" fmla="*/ 6610406 h 13874806"/>
              <a:gd name="connsiteX4" fmla="*/ 19491896 w 19491896"/>
              <a:gd name="connsiteY4" fmla="*/ 13874806 h 13874806"/>
              <a:gd name="connsiteX5" fmla="*/ 11897413 w 19491896"/>
              <a:gd name="connsiteY5" fmla="*/ 13874299 h 13874806"/>
              <a:gd name="connsiteX6" fmla="*/ 0 w 19491896"/>
              <a:gd name="connsiteY6" fmla="*/ 13874299 h 13874806"/>
              <a:gd name="connsiteX7" fmla="*/ 0 w 19491896"/>
              <a:gd name="connsiteY7" fmla="*/ 0 h 13874806"/>
              <a:gd name="connsiteX0" fmla="*/ 0 w 19491896"/>
              <a:gd name="connsiteY0" fmla="*/ 0 h 13874806"/>
              <a:gd name="connsiteX1" fmla="*/ 11897413 w 19491896"/>
              <a:gd name="connsiteY1" fmla="*/ 0 h 13874806"/>
              <a:gd name="connsiteX2" fmla="*/ 11897298 w 19491896"/>
              <a:gd name="connsiteY2" fmla="*/ 6597706 h 13874806"/>
              <a:gd name="connsiteX3" fmla="*/ 19428398 w 19491896"/>
              <a:gd name="connsiteY3" fmla="*/ 6610406 h 13874806"/>
              <a:gd name="connsiteX4" fmla="*/ 19491896 w 19491896"/>
              <a:gd name="connsiteY4" fmla="*/ 13874806 h 13874806"/>
              <a:gd name="connsiteX5" fmla="*/ 11897413 w 19491896"/>
              <a:gd name="connsiteY5" fmla="*/ 13874299 h 13874806"/>
              <a:gd name="connsiteX6" fmla="*/ 0 w 19491896"/>
              <a:gd name="connsiteY6" fmla="*/ 13874299 h 13874806"/>
              <a:gd name="connsiteX7" fmla="*/ 0 w 19491896"/>
              <a:gd name="connsiteY7" fmla="*/ 0 h 13874806"/>
              <a:gd name="connsiteX0" fmla="*/ 0 w 19491896"/>
              <a:gd name="connsiteY0" fmla="*/ 0 h 13874806"/>
              <a:gd name="connsiteX1" fmla="*/ 11897413 w 19491896"/>
              <a:gd name="connsiteY1" fmla="*/ 0 h 13874806"/>
              <a:gd name="connsiteX2" fmla="*/ 11897298 w 19491896"/>
              <a:gd name="connsiteY2" fmla="*/ 6597706 h 13874806"/>
              <a:gd name="connsiteX3" fmla="*/ 19428398 w 19491896"/>
              <a:gd name="connsiteY3" fmla="*/ 6610406 h 13874806"/>
              <a:gd name="connsiteX4" fmla="*/ 19491896 w 19491896"/>
              <a:gd name="connsiteY4" fmla="*/ 13874806 h 13874806"/>
              <a:gd name="connsiteX5" fmla="*/ 11897413 w 19491896"/>
              <a:gd name="connsiteY5" fmla="*/ 13874299 h 13874806"/>
              <a:gd name="connsiteX6" fmla="*/ 0 w 19491896"/>
              <a:gd name="connsiteY6" fmla="*/ 13874299 h 13874806"/>
              <a:gd name="connsiteX7" fmla="*/ 0 w 19491896"/>
              <a:gd name="connsiteY7" fmla="*/ 0 h 13874806"/>
              <a:gd name="connsiteX0" fmla="*/ 0 w 19491896"/>
              <a:gd name="connsiteY0" fmla="*/ 0 h 13874806"/>
              <a:gd name="connsiteX1" fmla="*/ 11897413 w 19491896"/>
              <a:gd name="connsiteY1" fmla="*/ 0 h 13874806"/>
              <a:gd name="connsiteX2" fmla="*/ 11897298 w 19491896"/>
              <a:gd name="connsiteY2" fmla="*/ 6597706 h 13874806"/>
              <a:gd name="connsiteX3" fmla="*/ 19428398 w 19491896"/>
              <a:gd name="connsiteY3" fmla="*/ 6673908 h 13874806"/>
              <a:gd name="connsiteX4" fmla="*/ 19491896 w 19491896"/>
              <a:gd name="connsiteY4" fmla="*/ 13874806 h 13874806"/>
              <a:gd name="connsiteX5" fmla="*/ 11897413 w 19491896"/>
              <a:gd name="connsiteY5" fmla="*/ 13874299 h 13874806"/>
              <a:gd name="connsiteX6" fmla="*/ 0 w 19491896"/>
              <a:gd name="connsiteY6" fmla="*/ 13874299 h 13874806"/>
              <a:gd name="connsiteX7" fmla="*/ 0 w 19491896"/>
              <a:gd name="connsiteY7" fmla="*/ 0 h 13874806"/>
              <a:gd name="connsiteX0" fmla="*/ 0 w 19491896"/>
              <a:gd name="connsiteY0" fmla="*/ 0 h 13874806"/>
              <a:gd name="connsiteX1" fmla="*/ 11897413 w 19491896"/>
              <a:gd name="connsiteY1" fmla="*/ 0 h 13874806"/>
              <a:gd name="connsiteX2" fmla="*/ 11897298 w 19491896"/>
              <a:gd name="connsiteY2" fmla="*/ 6597706 h 13874806"/>
              <a:gd name="connsiteX3" fmla="*/ 19428398 w 19491896"/>
              <a:gd name="connsiteY3" fmla="*/ 6645332 h 13874806"/>
              <a:gd name="connsiteX4" fmla="*/ 19491896 w 19491896"/>
              <a:gd name="connsiteY4" fmla="*/ 13874806 h 13874806"/>
              <a:gd name="connsiteX5" fmla="*/ 11897413 w 19491896"/>
              <a:gd name="connsiteY5" fmla="*/ 13874299 h 13874806"/>
              <a:gd name="connsiteX6" fmla="*/ 0 w 19491896"/>
              <a:gd name="connsiteY6" fmla="*/ 13874299 h 13874806"/>
              <a:gd name="connsiteX7" fmla="*/ 0 w 19491896"/>
              <a:gd name="connsiteY7" fmla="*/ 0 h 13874806"/>
              <a:gd name="connsiteX0" fmla="*/ 0 w 19491896"/>
              <a:gd name="connsiteY0" fmla="*/ 0 h 13874806"/>
              <a:gd name="connsiteX1" fmla="*/ 11897413 w 19491896"/>
              <a:gd name="connsiteY1" fmla="*/ 0 h 13874806"/>
              <a:gd name="connsiteX2" fmla="*/ 11897298 w 19491896"/>
              <a:gd name="connsiteY2" fmla="*/ 6597706 h 13874806"/>
              <a:gd name="connsiteX3" fmla="*/ 19428398 w 19491896"/>
              <a:gd name="connsiteY3" fmla="*/ 6616756 h 13874806"/>
              <a:gd name="connsiteX4" fmla="*/ 19491896 w 19491896"/>
              <a:gd name="connsiteY4" fmla="*/ 13874806 h 13874806"/>
              <a:gd name="connsiteX5" fmla="*/ 11897413 w 19491896"/>
              <a:gd name="connsiteY5" fmla="*/ 13874299 h 13874806"/>
              <a:gd name="connsiteX6" fmla="*/ 0 w 19491896"/>
              <a:gd name="connsiteY6" fmla="*/ 13874299 h 13874806"/>
              <a:gd name="connsiteX7" fmla="*/ 0 w 19491896"/>
              <a:gd name="connsiteY7" fmla="*/ 0 h 13874806"/>
              <a:gd name="connsiteX0" fmla="*/ 0 w 19491896"/>
              <a:gd name="connsiteY0" fmla="*/ 0 h 13874806"/>
              <a:gd name="connsiteX1" fmla="*/ 11897413 w 19491896"/>
              <a:gd name="connsiteY1" fmla="*/ 0 h 13874806"/>
              <a:gd name="connsiteX2" fmla="*/ 11897298 w 19491896"/>
              <a:gd name="connsiteY2" fmla="*/ 6597706 h 13874806"/>
              <a:gd name="connsiteX3" fmla="*/ 19428398 w 19491896"/>
              <a:gd name="connsiteY3" fmla="*/ 6607231 h 13874806"/>
              <a:gd name="connsiteX4" fmla="*/ 19491896 w 19491896"/>
              <a:gd name="connsiteY4" fmla="*/ 13874806 h 13874806"/>
              <a:gd name="connsiteX5" fmla="*/ 11897413 w 19491896"/>
              <a:gd name="connsiteY5" fmla="*/ 13874299 h 13874806"/>
              <a:gd name="connsiteX6" fmla="*/ 0 w 19491896"/>
              <a:gd name="connsiteY6" fmla="*/ 13874299 h 13874806"/>
              <a:gd name="connsiteX7" fmla="*/ 0 w 19491896"/>
              <a:gd name="connsiteY7" fmla="*/ 0 h 13874806"/>
              <a:gd name="connsiteX0" fmla="*/ 0 w 19491896"/>
              <a:gd name="connsiteY0" fmla="*/ 0 h 13874806"/>
              <a:gd name="connsiteX1" fmla="*/ 11897413 w 19491896"/>
              <a:gd name="connsiteY1" fmla="*/ 0 h 13874806"/>
              <a:gd name="connsiteX2" fmla="*/ 11897298 w 19491896"/>
              <a:gd name="connsiteY2" fmla="*/ 6597706 h 13874806"/>
              <a:gd name="connsiteX3" fmla="*/ 18979549 w 19491896"/>
              <a:gd name="connsiteY3" fmla="*/ 6607231 h 13874806"/>
              <a:gd name="connsiteX4" fmla="*/ 19491896 w 19491896"/>
              <a:gd name="connsiteY4" fmla="*/ 13874806 h 13874806"/>
              <a:gd name="connsiteX5" fmla="*/ 11897413 w 19491896"/>
              <a:gd name="connsiteY5" fmla="*/ 13874299 h 13874806"/>
              <a:gd name="connsiteX6" fmla="*/ 0 w 19491896"/>
              <a:gd name="connsiteY6" fmla="*/ 13874299 h 13874806"/>
              <a:gd name="connsiteX7" fmla="*/ 0 w 19491896"/>
              <a:gd name="connsiteY7" fmla="*/ 0 h 13874806"/>
              <a:gd name="connsiteX0" fmla="*/ 0 w 19491896"/>
              <a:gd name="connsiteY0" fmla="*/ 0 h 13874806"/>
              <a:gd name="connsiteX1" fmla="*/ 11897413 w 19491896"/>
              <a:gd name="connsiteY1" fmla="*/ 0 h 13874806"/>
              <a:gd name="connsiteX2" fmla="*/ 11897298 w 19491896"/>
              <a:gd name="connsiteY2" fmla="*/ 6597706 h 13874806"/>
              <a:gd name="connsiteX3" fmla="*/ 18950898 w 19491896"/>
              <a:gd name="connsiteY3" fmla="*/ 6607231 h 13874806"/>
              <a:gd name="connsiteX4" fmla="*/ 19491896 w 19491896"/>
              <a:gd name="connsiteY4" fmla="*/ 13874806 h 13874806"/>
              <a:gd name="connsiteX5" fmla="*/ 11897413 w 19491896"/>
              <a:gd name="connsiteY5" fmla="*/ 13874299 h 13874806"/>
              <a:gd name="connsiteX6" fmla="*/ 0 w 19491896"/>
              <a:gd name="connsiteY6" fmla="*/ 13874299 h 13874806"/>
              <a:gd name="connsiteX7" fmla="*/ 0 w 19491896"/>
              <a:gd name="connsiteY7" fmla="*/ 0 h 13874806"/>
              <a:gd name="connsiteX0" fmla="*/ 0 w 18957098"/>
              <a:gd name="connsiteY0" fmla="*/ 0 h 13884331"/>
              <a:gd name="connsiteX1" fmla="*/ 11897413 w 18957098"/>
              <a:gd name="connsiteY1" fmla="*/ 0 h 13884331"/>
              <a:gd name="connsiteX2" fmla="*/ 11897298 w 18957098"/>
              <a:gd name="connsiteY2" fmla="*/ 6597706 h 13884331"/>
              <a:gd name="connsiteX3" fmla="*/ 18950898 w 18957098"/>
              <a:gd name="connsiteY3" fmla="*/ 6607231 h 13884331"/>
              <a:gd name="connsiteX4" fmla="*/ 18957098 w 18957098"/>
              <a:gd name="connsiteY4" fmla="*/ 13884331 h 13884331"/>
              <a:gd name="connsiteX5" fmla="*/ 11897413 w 18957098"/>
              <a:gd name="connsiteY5" fmla="*/ 13874299 h 13884331"/>
              <a:gd name="connsiteX6" fmla="*/ 0 w 18957098"/>
              <a:gd name="connsiteY6" fmla="*/ 13874299 h 13884331"/>
              <a:gd name="connsiteX7" fmla="*/ 0 w 18957098"/>
              <a:gd name="connsiteY7" fmla="*/ 0 h 13884331"/>
              <a:gd name="connsiteX0" fmla="*/ 0 w 20031317"/>
              <a:gd name="connsiteY0" fmla="*/ 0 h 13874299"/>
              <a:gd name="connsiteX1" fmla="*/ 11897413 w 20031317"/>
              <a:gd name="connsiteY1" fmla="*/ 0 h 13874299"/>
              <a:gd name="connsiteX2" fmla="*/ 11897298 w 20031317"/>
              <a:gd name="connsiteY2" fmla="*/ 6597706 h 13874299"/>
              <a:gd name="connsiteX3" fmla="*/ 18950898 w 20031317"/>
              <a:gd name="connsiteY3" fmla="*/ 6607231 h 13874299"/>
              <a:gd name="connsiteX4" fmla="*/ 20031317 w 20031317"/>
              <a:gd name="connsiteY4" fmla="*/ 13869816 h 13874299"/>
              <a:gd name="connsiteX5" fmla="*/ 11897413 w 20031317"/>
              <a:gd name="connsiteY5" fmla="*/ 13874299 h 13874299"/>
              <a:gd name="connsiteX6" fmla="*/ 0 w 20031317"/>
              <a:gd name="connsiteY6" fmla="*/ 13874299 h 13874299"/>
              <a:gd name="connsiteX7" fmla="*/ 0 w 20031317"/>
              <a:gd name="connsiteY7" fmla="*/ 0 h 13874299"/>
              <a:gd name="connsiteX0" fmla="*/ 0 w 20031317"/>
              <a:gd name="connsiteY0" fmla="*/ 0 h 13874299"/>
              <a:gd name="connsiteX1" fmla="*/ 11897413 w 20031317"/>
              <a:gd name="connsiteY1" fmla="*/ 0 h 13874299"/>
              <a:gd name="connsiteX2" fmla="*/ 11897298 w 20031317"/>
              <a:gd name="connsiteY2" fmla="*/ 6597706 h 13874299"/>
              <a:gd name="connsiteX3" fmla="*/ 20009547 w 20031317"/>
              <a:gd name="connsiteY3" fmla="*/ 6592716 h 13874299"/>
              <a:gd name="connsiteX4" fmla="*/ 20031317 w 20031317"/>
              <a:gd name="connsiteY4" fmla="*/ 13869816 h 13874299"/>
              <a:gd name="connsiteX5" fmla="*/ 11897413 w 20031317"/>
              <a:gd name="connsiteY5" fmla="*/ 13874299 h 13874299"/>
              <a:gd name="connsiteX6" fmla="*/ 0 w 20031317"/>
              <a:gd name="connsiteY6" fmla="*/ 13874299 h 13874299"/>
              <a:gd name="connsiteX7" fmla="*/ 0 w 20031317"/>
              <a:gd name="connsiteY7" fmla="*/ 0 h 13874299"/>
              <a:gd name="connsiteX0" fmla="*/ 0 w 20040899"/>
              <a:gd name="connsiteY0" fmla="*/ 0 h 13874299"/>
              <a:gd name="connsiteX1" fmla="*/ 11897413 w 20040899"/>
              <a:gd name="connsiteY1" fmla="*/ 0 h 13874299"/>
              <a:gd name="connsiteX2" fmla="*/ 11897298 w 20040899"/>
              <a:gd name="connsiteY2" fmla="*/ 6597706 h 13874299"/>
              <a:gd name="connsiteX3" fmla="*/ 20040683 w 20040899"/>
              <a:gd name="connsiteY3" fmla="*/ 6592716 h 13874299"/>
              <a:gd name="connsiteX4" fmla="*/ 20031317 w 20040899"/>
              <a:gd name="connsiteY4" fmla="*/ 13869816 h 13874299"/>
              <a:gd name="connsiteX5" fmla="*/ 11897413 w 20040899"/>
              <a:gd name="connsiteY5" fmla="*/ 13874299 h 13874299"/>
              <a:gd name="connsiteX6" fmla="*/ 0 w 20040899"/>
              <a:gd name="connsiteY6" fmla="*/ 13874299 h 13874299"/>
              <a:gd name="connsiteX7" fmla="*/ 0 w 20040899"/>
              <a:gd name="connsiteY7" fmla="*/ 0 h 13874299"/>
              <a:gd name="connsiteX0" fmla="*/ 0 w 23683683"/>
              <a:gd name="connsiteY0" fmla="*/ 0 h 13874299"/>
              <a:gd name="connsiteX1" fmla="*/ 11897413 w 23683683"/>
              <a:gd name="connsiteY1" fmla="*/ 0 h 13874299"/>
              <a:gd name="connsiteX2" fmla="*/ 11897298 w 23683683"/>
              <a:gd name="connsiteY2" fmla="*/ 6597706 h 13874299"/>
              <a:gd name="connsiteX3" fmla="*/ 23683683 w 23683683"/>
              <a:gd name="connsiteY3" fmla="*/ 6563686 h 13874299"/>
              <a:gd name="connsiteX4" fmla="*/ 20031317 w 23683683"/>
              <a:gd name="connsiteY4" fmla="*/ 13869816 h 13874299"/>
              <a:gd name="connsiteX5" fmla="*/ 11897413 w 23683683"/>
              <a:gd name="connsiteY5" fmla="*/ 13874299 h 13874299"/>
              <a:gd name="connsiteX6" fmla="*/ 0 w 23683683"/>
              <a:gd name="connsiteY6" fmla="*/ 13874299 h 13874299"/>
              <a:gd name="connsiteX7" fmla="*/ 0 w 23683683"/>
              <a:gd name="connsiteY7" fmla="*/ 0 h 13874299"/>
              <a:gd name="connsiteX0" fmla="*/ 0 w 23683752"/>
              <a:gd name="connsiteY0" fmla="*/ 0 h 13884330"/>
              <a:gd name="connsiteX1" fmla="*/ 11897413 w 23683752"/>
              <a:gd name="connsiteY1" fmla="*/ 0 h 13884330"/>
              <a:gd name="connsiteX2" fmla="*/ 11897298 w 23683752"/>
              <a:gd name="connsiteY2" fmla="*/ 6597706 h 13884330"/>
              <a:gd name="connsiteX3" fmla="*/ 23683683 w 23683752"/>
              <a:gd name="connsiteY3" fmla="*/ 6563686 h 13884330"/>
              <a:gd name="connsiteX4" fmla="*/ 23643177 w 23683752"/>
              <a:gd name="connsiteY4" fmla="*/ 13884330 h 13884330"/>
              <a:gd name="connsiteX5" fmla="*/ 11897413 w 23683752"/>
              <a:gd name="connsiteY5" fmla="*/ 13874299 h 13884330"/>
              <a:gd name="connsiteX6" fmla="*/ 0 w 23683752"/>
              <a:gd name="connsiteY6" fmla="*/ 13874299 h 13884330"/>
              <a:gd name="connsiteX7" fmla="*/ 0 w 23683752"/>
              <a:gd name="connsiteY7" fmla="*/ 0 h 13884330"/>
              <a:gd name="connsiteX0" fmla="*/ 0 w 23683752"/>
              <a:gd name="connsiteY0" fmla="*/ 0 h 13884330"/>
              <a:gd name="connsiteX1" fmla="*/ 11897413 w 23683752"/>
              <a:gd name="connsiteY1" fmla="*/ 0 h 13884330"/>
              <a:gd name="connsiteX2" fmla="*/ 11897298 w 23683752"/>
              <a:gd name="connsiteY2" fmla="*/ 6641251 h 13884330"/>
              <a:gd name="connsiteX3" fmla="*/ 23683683 w 23683752"/>
              <a:gd name="connsiteY3" fmla="*/ 6563686 h 13884330"/>
              <a:gd name="connsiteX4" fmla="*/ 23643177 w 23683752"/>
              <a:gd name="connsiteY4" fmla="*/ 13884330 h 13884330"/>
              <a:gd name="connsiteX5" fmla="*/ 11897413 w 23683752"/>
              <a:gd name="connsiteY5" fmla="*/ 13874299 h 13884330"/>
              <a:gd name="connsiteX6" fmla="*/ 0 w 23683752"/>
              <a:gd name="connsiteY6" fmla="*/ 13874299 h 13884330"/>
              <a:gd name="connsiteX7" fmla="*/ 0 w 23683752"/>
              <a:gd name="connsiteY7" fmla="*/ 0 h 13884330"/>
              <a:gd name="connsiteX0" fmla="*/ 0 w 23668221"/>
              <a:gd name="connsiteY0" fmla="*/ 0 h 13884330"/>
              <a:gd name="connsiteX1" fmla="*/ 11897413 w 23668221"/>
              <a:gd name="connsiteY1" fmla="*/ 0 h 13884330"/>
              <a:gd name="connsiteX2" fmla="*/ 11897298 w 23668221"/>
              <a:gd name="connsiteY2" fmla="*/ 6641251 h 13884330"/>
              <a:gd name="connsiteX3" fmla="*/ 23668116 w 23668221"/>
              <a:gd name="connsiteY3" fmla="*/ 6592715 h 13884330"/>
              <a:gd name="connsiteX4" fmla="*/ 23643177 w 23668221"/>
              <a:gd name="connsiteY4" fmla="*/ 13884330 h 13884330"/>
              <a:gd name="connsiteX5" fmla="*/ 11897413 w 23668221"/>
              <a:gd name="connsiteY5" fmla="*/ 13874299 h 13884330"/>
              <a:gd name="connsiteX6" fmla="*/ 0 w 23668221"/>
              <a:gd name="connsiteY6" fmla="*/ 13874299 h 13884330"/>
              <a:gd name="connsiteX7" fmla="*/ 0 w 23668221"/>
              <a:gd name="connsiteY7" fmla="*/ 0 h 13884330"/>
              <a:gd name="connsiteX0" fmla="*/ 0 w 23668221"/>
              <a:gd name="connsiteY0" fmla="*/ 14515 h 13898845"/>
              <a:gd name="connsiteX1" fmla="*/ 12349030 w 23668221"/>
              <a:gd name="connsiteY1" fmla="*/ 0 h 13898845"/>
              <a:gd name="connsiteX2" fmla="*/ 11897298 w 23668221"/>
              <a:gd name="connsiteY2" fmla="*/ 6655766 h 13898845"/>
              <a:gd name="connsiteX3" fmla="*/ 23668116 w 23668221"/>
              <a:gd name="connsiteY3" fmla="*/ 6607230 h 13898845"/>
              <a:gd name="connsiteX4" fmla="*/ 23643177 w 23668221"/>
              <a:gd name="connsiteY4" fmla="*/ 13898845 h 13898845"/>
              <a:gd name="connsiteX5" fmla="*/ 11897413 w 23668221"/>
              <a:gd name="connsiteY5" fmla="*/ 13888814 h 13898845"/>
              <a:gd name="connsiteX6" fmla="*/ 0 w 23668221"/>
              <a:gd name="connsiteY6" fmla="*/ 13888814 h 13898845"/>
              <a:gd name="connsiteX7" fmla="*/ 0 w 23668221"/>
              <a:gd name="connsiteY7" fmla="*/ 14515 h 13898845"/>
              <a:gd name="connsiteX0" fmla="*/ 0 w 23668221"/>
              <a:gd name="connsiteY0" fmla="*/ 14515 h 13898845"/>
              <a:gd name="connsiteX1" fmla="*/ 12349030 w 23668221"/>
              <a:gd name="connsiteY1" fmla="*/ 0 h 13898845"/>
              <a:gd name="connsiteX2" fmla="*/ 12348914 w 23668221"/>
              <a:gd name="connsiteY2" fmla="*/ 6641252 h 13898845"/>
              <a:gd name="connsiteX3" fmla="*/ 23668116 w 23668221"/>
              <a:gd name="connsiteY3" fmla="*/ 6607230 h 13898845"/>
              <a:gd name="connsiteX4" fmla="*/ 23643177 w 23668221"/>
              <a:gd name="connsiteY4" fmla="*/ 13898845 h 13898845"/>
              <a:gd name="connsiteX5" fmla="*/ 11897413 w 23668221"/>
              <a:gd name="connsiteY5" fmla="*/ 13888814 h 13898845"/>
              <a:gd name="connsiteX6" fmla="*/ 0 w 23668221"/>
              <a:gd name="connsiteY6" fmla="*/ 13888814 h 13898845"/>
              <a:gd name="connsiteX7" fmla="*/ 0 w 23668221"/>
              <a:gd name="connsiteY7" fmla="*/ 14515 h 13898845"/>
              <a:gd name="connsiteX0" fmla="*/ 0 w 23668221"/>
              <a:gd name="connsiteY0" fmla="*/ 14515 h 13898845"/>
              <a:gd name="connsiteX1" fmla="*/ 12349030 w 23668221"/>
              <a:gd name="connsiteY1" fmla="*/ 0 h 13898845"/>
              <a:gd name="connsiteX2" fmla="*/ 12348914 w 23668221"/>
              <a:gd name="connsiteY2" fmla="*/ 6641252 h 13898845"/>
              <a:gd name="connsiteX3" fmla="*/ 23668116 w 23668221"/>
              <a:gd name="connsiteY3" fmla="*/ 6607230 h 13898845"/>
              <a:gd name="connsiteX4" fmla="*/ 23643177 w 23668221"/>
              <a:gd name="connsiteY4" fmla="*/ 13898845 h 13898845"/>
              <a:gd name="connsiteX5" fmla="*/ 11897413 w 23668221"/>
              <a:gd name="connsiteY5" fmla="*/ 13888814 h 13898845"/>
              <a:gd name="connsiteX6" fmla="*/ 0 w 23668221"/>
              <a:gd name="connsiteY6" fmla="*/ 13888814 h 13898845"/>
              <a:gd name="connsiteX7" fmla="*/ 0 w 23668221"/>
              <a:gd name="connsiteY7" fmla="*/ 14515 h 13898845"/>
              <a:gd name="connsiteX0" fmla="*/ 0 w 23668116"/>
              <a:gd name="connsiteY0" fmla="*/ 14515 h 13898845"/>
              <a:gd name="connsiteX1" fmla="*/ 12349030 w 23668116"/>
              <a:gd name="connsiteY1" fmla="*/ 0 h 13898845"/>
              <a:gd name="connsiteX2" fmla="*/ 12348914 w 23668116"/>
              <a:gd name="connsiteY2" fmla="*/ 6641252 h 13898845"/>
              <a:gd name="connsiteX3" fmla="*/ 23668116 w 23668116"/>
              <a:gd name="connsiteY3" fmla="*/ 6607230 h 13898845"/>
              <a:gd name="connsiteX4" fmla="*/ 23643177 w 23668116"/>
              <a:gd name="connsiteY4" fmla="*/ 13898845 h 13898845"/>
              <a:gd name="connsiteX5" fmla="*/ 11897413 w 23668116"/>
              <a:gd name="connsiteY5" fmla="*/ 13888814 h 13898845"/>
              <a:gd name="connsiteX6" fmla="*/ 0 w 23668116"/>
              <a:gd name="connsiteY6" fmla="*/ 13888814 h 13898845"/>
              <a:gd name="connsiteX7" fmla="*/ 0 w 23668116"/>
              <a:gd name="connsiteY7" fmla="*/ 14515 h 13898845"/>
              <a:gd name="connsiteX0" fmla="*/ 0 w 23648358"/>
              <a:gd name="connsiteY0" fmla="*/ 14515 h 13898845"/>
              <a:gd name="connsiteX1" fmla="*/ 12349030 w 23648358"/>
              <a:gd name="connsiteY1" fmla="*/ 0 h 13898845"/>
              <a:gd name="connsiteX2" fmla="*/ 12348914 w 23648358"/>
              <a:gd name="connsiteY2" fmla="*/ 6641252 h 13898845"/>
              <a:gd name="connsiteX3" fmla="*/ 23648358 w 23648358"/>
              <a:gd name="connsiteY3" fmla="*/ 6645331 h 13898845"/>
              <a:gd name="connsiteX4" fmla="*/ 23643177 w 23648358"/>
              <a:gd name="connsiteY4" fmla="*/ 13898845 h 13898845"/>
              <a:gd name="connsiteX5" fmla="*/ 11897413 w 23648358"/>
              <a:gd name="connsiteY5" fmla="*/ 13888814 h 13898845"/>
              <a:gd name="connsiteX6" fmla="*/ 0 w 23648358"/>
              <a:gd name="connsiteY6" fmla="*/ 13888814 h 13898845"/>
              <a:gd name="connsiteX7" fmla="*/ 0 w 23648358"/>
              <a:gd name="connsiteY7" fmla="*/ 14515 h 13898845"/>
              <a:gd name="connsiteX0" fmla="*/ 0 w 23648358"/>
              <a:gd name="connsiteY0" fmla="*/ 14515 h 13898845"/>
              <a:gd name="connsiteX1" fmla="*/ 12349030 w 23648358"/>
              <a:gd name="connsiteY1" fmla="*/ 0 h 13898845"/>
              <a:gd name="connsiteX2" fmla="*/ 12348914 w 23648358"/>
              <a:gd name="connsiteY2" fmla="*/ 6641252 h 13898845"/>
              <a:gd name="connsiteX3" fmla="*/ 23648358 w 23648358"/>
              <a:gd name="connsiteY3" fmla="*/ 6645331 h 13898845"/>
              <a:gd name="connsiteX4" fmla="*/ 23643177 w 23648358"/>
              <a:gd name="connsiteY4" fmla="*/ 13898845 h 13898845"/>
              <a:gd name="connsiteX5" fmla="*/ 11897413 w 23648358"/>
              <a:gd name="connsiteY5" fmla="*/ 13888814 h 13898845"/>
              <a:gd name="connsiteX6" fmla="*/ 0 w 23648358"/>
              <a:gd name="connsiteY6" fmla="*/ 13888814 h 13898845"/>
              <a:gd name="connsiteX7" fmla="*/ 0 w 23648358"/>
              <a:gd name="connsiteY7" fmla="*/ 14515 h 1389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48358" h="13898845">
                <a:moveTo>
                  <a:pt x="0" y="14515"/>
                </a:moveTo>
                <a:lnTo>
                  <a:pt x="12349030" y="0"/>
                </a:lnTo>
                <a:cubicBezTo>
                  <a:pt x="12348992" y="2199235"/>
                  <a:pt x="12348971" y="3342399"/>
                  <a:pt x="12348914" y="6641252"/>
                </a:cubicBezTo>
                <a:lnTo>
                  <a:pt x="23648358" y="6645331"/>
                </a:lnTo>
                <a:cubicBezTo>
                  <a:pt x="23645767" y="10272088"/>
                  <a:pt x="23641110" y="11473145"/>
                  <a:pt x="23643177" y="13898845"/>
                </a:cubicBezTo>
                <a:lnTo>
                  <a:pt x="11897413" y="13888814"/>
                </a:lnTo>
                <a:lnTo>
                  <a:pt x="0" y="13888814"/>
                </a:lnTo>
                <a:lnTo>
                  <a:pt x="0" y="14515"/>
                </a:lnTo>
                <a:close/>
              </a:path>
            </a:pathLst>
          </a:custGeom>
          <a:solidFill>
            <a:srgbClr val="D9DAD9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44ABD2B-C541-46AF-9D6B-C5E4936A0801}"/>
              </a:ext>
            </a:extLst>
          </p:cNvPr>
          <p:cNvSpPr/>
          <p:nvPr/>
        </p:nvSpPr>
        <p:spPr>
          <a:xfrm>
            <a:off x="23292177" y="25408350"/>
            <a:ext cx="20295071" cy="4845810"/>
          </a:xfrm>
          <a:prstGeom prst="rect">
            <a:avLst/>
          </a:prstGeom>
          <a:solidFill>
            <a:srgbClr val="CD9B1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78" name="Content Placeholder 13">
            <a:extLst>
              <a:ext uri="{FF2B5EF4-FFF2-40B4-BE49-F238E27FC236}">
                <a16:creationId xmlns:a16="http://schemas.microsoft.com/office/drawing/2014/main" id="{6B9028AA-0FD1-481C-B36B-AF4B58434E8F}"/>
              </a:ext>
            </a:extLst>
          </p:cNvPr>
          <p:cNvSpPr txBox="1">
            <a:spLocks/>
          </p:cNvSpPr>
          <p:nvPr/>
        </p:nvSpPr>
        <p:spPr>
          <a:xfrm>
            <a:off x="23286550" y="25408350"/>
            <a:ext cx="20300700" cy="4825843"/>
          </a:xfrm>
          <a:prstGeom prst="rect">
            <a:avLst/>
          </a:prstGeom>
          <a:noFill/>
          <a:ln w="57150">
            <a:noFill/>
          </a:ln>
        </p:spPr>
        <p:txBody>
          <a:bodyPr vert="horz" lIns="365760" tIns="182880" rIns="91440" bIns="45720" rtlCol="0">
            <a:noAutofit/>
          </a:bodyPr>
          <a:lstStyle>
            <a:lvl1pPr marL="457194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b="1" dirty="0">
                <a:latin typeface="Gandhi Sans" panose="02000000000000000000" pitchFamily="50" charset="0"/>
              </a:rPr>
              <a:t>IMPLICATIONS AND FUTURE OBJECTIVES</a:t>
            </a:r>
          </a:p>
          <a:p>
            <a:r>
              <a:rPr lang="en-US" sz="3200" dirty="0">
                <a:latin typeface="Gandhi Sans" panose="02000000000000000000" pitchFamily="50" charset="0"/>
              </a:rPr>
              <a:t>Variation in grazing intensity creates heterogeneity in vegetation structure, but these changes can be complex.</a:t>
            </a:r>
          </a:p>
          <a:p>
            <a:r>
              <a:rPr lang="en-US" sz="3200" dirty="0">
                <a:latin typeface="Gandhi Sans" panose="02000000000000000000" pitchFamily="50" charset="0"/>
              </a:rPr>
              <a:t>Avian nesting abundances are impacted by vegetation structure and seem to be driven by changes in litter depth.</a:t>
            </a:r>
          </a:p>
          <a:p>
            <a:r>
              <a:rPr lang="en-US" sz="3200" dirty="0">
                <a:latin typeface="Gandhi Sans" panose="02000000000000000000" pitchFamily="50" charset="0"/>
              </a:rPr>
              <a:t>These results are preliminary and based on data collected during a period of extreme drought.</a:t>
            </a:r>
          </a:p>
          <a:p>
            <a:r>
              <a:rPr lang="en-US" sz="3200" dirty="0">
                <a:latin typeface="Gandhi Sans" panose="02000000000000000000" pitchFamily="50" charset="0"/>
              </a:rPr>
              <a:t>Research will continue to examine the impacts of a modified twice-over rest-rotation grazing system on nesting success for three additional years.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7B8CE0-E4C4-4D4C-AB60-1EBB67221958}"/>
              </a:ext>
            </a:extLst>
          </p:cNvPr>
          <p:cNvSpPr/>
          <p:nvPr/>
        </p:nvSpPr>
        <p:spPr>
          <a:xfrm>
            <a:off x="303951" y="5880326"/>
            <a:ext cx="11856552" cy="7080213"/>
          </a:xfrm>
          <a:prstGeom prst="rect">
            <a:avLst/>
          </a:prstGeom>
          <a:solidFill>
            <a:srgbClr val="C5CBBC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FA8F637-D107-4DB0-9C65-36C287634724}"/>
              </a:ext>
            </a:extLst>
          </p:cNvPr>
          <p:cNvSpPr/>
          <p:nvPr/>
        </p:nvSpPr>
        <p:spPr>
          <a:xfrm>
            <a:off x="12340609" y="5883622"/>
            <a:ext cx="31277288" cy="1143509"/>
          </a:xfrm>
          <a:prstGeom prst="rect">
            <a:avLst/>
          </a:prstGeom>
          <a:solidFill>
            <a:srgbClr val="EEDC8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73" name="Content Placeholder 12">
            <a:extLst>
              <a:ext uri="{FF2B5EF4-FFF2-40B4-BE49-F238E27FC236}">
                <a16:creationId xmlns:a16="http://schemas.microsoft.com/office/drawing/2014/main" id="{63DCF9FF-45F9-4EB9-834E-832C51909211}"/>
              </a:ext>
            </a:extLst>
          </p:cNvPr>
          <p:cNvSpPr txBox="1">
            <a:spLocks/>
          </p:cNvSpPr>
          <p:nvPr/>
        </p:nvSpPr>
        <p:spPr>
          <a:xfrm>
            <a:off x="303951" y="5868803"/>
            <a:ext cx="11859110" cy="7091736"/>
          </a:xfrm>
          <a:prstGeom prst="rect">
            <a:avLst/>
          </a:prstGeom>
          <a:noFill/>
          <a:ln w="57150">
            <a:noFill/>
          </a:ln>
        </p:spPr>
        <p:txBody>
          <a:bodyPr vert="horz" lIns="487680" tIns="243840" rIns="121920" bIns="60960" rtlCol="0">
            <a:noAutofit/>
          </a:bodyPr>
          <a:lstStyle>
            <a:lvl1pPr marL="342896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1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b="1" dirty="0">
                <a:latin typeface="Gandhi Sans" panose="02000000000000000000" pitchFamily="50" charset="0"/>
              </a:rPr>
              <a:t>BACKGROUND</a:t>
            </a:r>
            <a:endParaRPr lang="en-US" sz="6000" dirty="0">
              <a:latin typeface="Gandhi Sans" panose="02000000000000000000" pitchFamily="50" charset="0"/>
            </a:endParaRPr>
          </a:p>
          <a:p>
            <a:pPr>
              <a:spcAft>
                <a:spcPts val="1800"/>
              </a:spcAft>
            </a:pPr>
            <a:r>
              <a:rPr lang="en-US" sz="3200" dirty="0">
                <a:latin typeface="Gandhi Sans" panose="02000000000000000000" pitchFamily="50" charset="0"/>
              </a:rPr>
              <a:t>Current grazing management in much of the Great Plains negatively influences avian diversity by creating homogenous landscapes through uniform grazing practices and altered or suppressed fire regimes.</a:t>
            </a:r>
            <a:endParaRPr lang="en-US" sz="1100" dirty="0">
              <a:latin typeface="Gandhi Sans" panose="02000000000000000000" pitchFamily="50" charset="0"/>
            </a:endParaRPr>
          </a:p>
          <a:p>
            <a:pPr>
              <a:spcAft>
                <a:spcPts val="1800"/>
              </a:spcAft>
            </a:pPr>
            <a:r>
              <a:rPr lang="en-US" sz="3200" dirty="0">
                <a:latin typeface="Gandhi Sans" panose="02000000000000000000" pitchFamily="50" charset="0"/>
              </a:rPr>
              <a:t>Research has shown that restoring disturbance regimes can increase heterogeneity which increases avian biodiversity.</a:t>
            </a:r>
            <a:endParaRPr lang="en-US" sz="1100" dirty="0">
              <a:latin typeface="Gandhi Sans" panose="02000000000000000000" pitchFamily="50" charset="0"/>
            </a:endParaRPr>
          </a:p>
          <a:p>
            <a:pPr>
              <a:spcAft>
                <a:spcPts val="1800"/>
              </a:spcAft>
            </a:pPr>
            <a:r>
              <a:rPr lang="en-US" sz="3200" dirty="0">
                <a:latin typeface="Gandhi Sans" panose="02000000000000000000" pitchFamily="50" charset="0"/>
              </a:rPr>
              <a:t>Fire and grazing interactions are effective at establishing heterogeneity, but many regions have a cultural aversion to fire which requires creative management practices to restore heterogeneity.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FF96915-76E9-4CB1-9CA0-6F954F5F437D}"/>
              </a:ext>
            </a:extLst>
          </p:cNvPr>
          <p:cNvSpPr/>
          <p:nvPr/>
        </p:nvSpPr>
        <p:spPr>
          <a:xfrm>
            <a:off x="306001" y="13147014"/>
            <a:ext cx="7418652" cy="5472435"/>
          </a:xfrm>
          <a:prstGeom prst="rect">
            <a:avLst/>
          </a:prstGeom>
          <a:solidFill>
            <a:srgbClr val="CD9B1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43" name="Rectangle 42"/>
          <p:cNvSpPr/>
          <p:nvPr/>
        </p:nvSpPr>
        <p:spPr>
          <a:xfrm>
            <a:off x="0" y="-12801600"/>
            <a:ext cx="43891200" cy="6778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 err="1">
              <a:latin typeface="Gandhi Sans" panose="02000000000000000000" pitchFamily="50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40468" y="494694"/>
            <a:ext cx="34445212" cy="3404884"/>
          </a:xfrm>
        </p:spPr>
        <p:txBody>
          <a:bodyPr>
            <a:noAutofit/>
          </a:bodyPr>
          <a:lstStyle/>
          <a:p>
            <a:pPr algn="ctr"/>
            <a:r>
              <a:rPr lang="en-US" sz="11200" dirty="0">
                <a:latin typeface="Gandhi Sans" panose="02000000000000000000" pitchFamily="50" charset="0"/>
                <a:cs typeface="Calibri" panose="020F0502020204030204" pitchFamily="34" charset="0"/>
              </a:rPr>
              <a:t>Breeding Bird Nesting Abundance and Nest Success in a Modified Twice-Over Rest-Rotation Grazing System</a:t>
            </a:r>
            <a:endParaRPr lang="en-US" sz="11200" dirty="0">
              <a:latin typeface="Gandhi Sans" panose="02000000000000000000" pitchFamily="50" charset="0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722994" y="4011257"/>
            <a:ext cx="34445211" cy="1477329"/>
          </a:xfrm>
        </p:spPr>
        <p:txBody>
          <a:bodyPr/>
          <a:lstStyle/>
          <a:p>
            <a:pPr algn="ctr">
              <a:spcAft>
                <a:spcPts val="600"/>
              </a:spcAft>
            </a:pPr>
            <a:r>
              <a:rPr lang="en-US" sz="6000" dirty="0">
                <a:latin typeface="Gandhi Sans" panose="02000000000000000000" pitchFamily="50" charset="0"/>
              </a:rPr>
              <a:t>Justin Clarke</a:t>
            </a:r>
            <a:r>
              <a:rPr lang="en-US" sz="6000" baseline="30000" dirty="0">
                <a:latin typeface="Gandhi Sans" panose="02000000000000000000" pitchFamily="50" charset="0"/>
              </a:rPr>
              <a:t>1</a:t>
            </a:r>
            <a:r>
              <a:rPr lang="en-US" sz="6000" dirty="0">
                <a:latin typeface="Gandhi Sans" panose="02000000000000000000" pitchFamily="50" charset="0"/>
              </a:rPr>
              <a:t>, Torre Hovick</a:t>
            </a:r>
            <a:r>
              <a:rPr lang="en-US" sz="6000" baseline="30000" dirty="0">
                <a:latin typeface="Gandhi Sans" panose="02000000000000000000" pitchFamily="50" charset="0"/>
              </a:rPr>
              <a:t>1</a:t>
            </a:r>
            <a:r>
              <a:rPr lang="en-US" sz="6000" dirty="0">
                <a:latin typeface="Gandhi Sans" panose="02000000000000000000" pitchFamily="50" charset="0"/>
              </a:rPr>
              <a:t>, Kevin Sedivec</a:t>
            </a:r>
            <a:r>
              <a:rPr lang="en-US" sz="6000" baseline="30000" dirty="0">
                <a:latin typeface="Gandhi Sans" panose="02000000000000000000" pitchFamily="50" charset="0"/>
              </a:rPr>
              <a:t>1,2</a:t>
            </a:r>
            <a:r>
              <a:rPr lang="en-US" sz="6000" dirty="0">
                <a:latin typeface="Gandhi Sans" panose="02000000000000000000" pitchFamily="50" charset="0"/>
              </a:rPr>
              <a:t> , Ryan Limb</a:t>
            </a:r>
            <a:r>
              <a:rPr lang="en-US" sz="6000" baseline="30000" dirty="0">
                <a:latin typeface="Gandhi Sans" panose="02000000000000000000" pitchFamily="50" charset="0"/>
              </a:rPr>
              <a:t>1</a:t>
            </a:r>
            <a:r>
              <a:rPr lang="en-US" sz="6000" dirty="0">
                <a:latin typeface="Gandhi Sans" panose="02000000000000000000" pitchFamily="50" charset="0"/>
              </a:rPr>
              <a:t>, Jason Harmon</a:t>
            </a:r>
            <a:r>
              <a:rPr lang="en-US" sz="6000" baseline="30000" dirty="0">
                <a:latin typeface="Gandhi Sans" panose="02000000000000000000" pitchFamily="50" charset="0"/>
              </a:rPr>
              <a:t>1</a:t>
            </a:r>
            <a:r>
              <a:rPr lang="en-US" sz="6000" dirty="0">
                <a:latin typeface="Gandhi Sans" panose="02000000000000000000" pitchFamily="50" charset="0"/>
              </a:rPr>
              <a:t>, Ben Geaumont</a:t>
            </a:r>
            <a:r>
              <a:rPr lang="en-US" sz="6000" baseline="30000" dirty="0">
                <a:latin typeface="Gandhi Sans" panose="02000000000000000000" pitchFamily="50" charset="0"/>
              </a:rPr>
              <a:t>3</a:t>
            </a:r>
          </a:p>
          <a:p>
            <a:pPr algn="ctr"/>
            <a:r>
              <a:rPr lang="en-US" sz="3600" baseline="30000" dirty="0">
                <a:latin typeface="Gandhi Sans" panose="02000000000000000000" pitchFamily="50" charset="0"/>
              </a:rPr>
              <a:t>1</a:t>
            </a:r>
            <a:r>
              <a:rPr lang="en-US" sz="3600" dirty="0">
                <a:latin typeface="Gandhi Sans" panose="02000000000000000000" pitchFamily="50" charset="0"/>
              </a:rPr>
              <a:t> School of Natural Resource Sciences, North Dakota State University, </a:t>
            </a:r>
            <a:r>
              <a:rPr lang="en-US" sz="3600" baseline="30000" dirty="0">
                <a:latin typeface="Gandhi Sans" panose="02000000000000000000" pitchFamily="50" charset="0"/>
              </a:rPr>
              <a:t>2</a:t>
            </a:r>
            <a:r>
              <a:rPr lang="en-US" sz="3600" dirty="0">
                <a:latin typeface="Gandhi Sans" panose="02000000000000000000" pitchFamily="50" charset="0"/>
              </a:rPr>
              <a:t> Central Grasslands Research Extension Center, </a:t>
            </a:r>
            <a:r>
              <a:rPr lang="en-US" sz="3600" baseline="30000" dirty="0">
                <a:latin typeface="Gandhi Sans" panose="02000000000000000000" pitchFamily="50" charset="0"/>
              </a:rPr>
              <a:t>3 </a:t>
            </a:r>
            <a:r>
              <a:rPr lang="en-US" sz="3600" dirty="0">
                <a:latin typeface="Gandhi Sans" panose="02000000000000000000" pitchFamily="50" charset="0"/>
              </a:rPr>
              <a:t>Hettinger Research Extension Center</a:t>
            </a:r>
          </a:p>
        </p:txBody>
      </p:sp>
      <p:sp>
        <p:nvSpPr>
          <p:cNvPr id="101" name="Content Placeholder 13">
            <a:extLst>
              <a:ext uri="{FF2B5EF4-FFF2-40B4-BE49-F238E27FC236}">
                <a16:creationId xmlns:a16="http://schemas.microsoft.com/office/drawing/2014/main" id="{44C006D3-82B9-4A5E-B1F1-519CA0B96C79}"/>
              </a:ext>
            </a:extLst>
          </p:cNvPr>
          <p:cNvSpPr txBox="1">
            <a:spLocks/>
          </p:cNvSpPr>
          <p:nvPr/>
        </p:nvSpPr>
        <p:spPr>
          <a:xfrm>
            <a:off x="29511244" y="23893693"/>
            <a:ext cx="14288535" cy="1499616"/>
          </a:xfrm>
          <a:prstGeom prst="rect">
            <a:avLst/>
          </a:prstGeom>
        </p:spPr>
        <p:txBody>
          <a:bodyPr vert="horz" lIns="365760" tIns="182880" rIns="91440" bIns="45720" rtlCol="0">
            <a:noAutofit/>
          </a:bodyPr>
          <a:lstStyle>
            <a:lvl1pPr marL="457194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Gandhi Sans" panose="02000000000000000000" pitchFamily="50" charset="0"/>
              </a:rPr>
              <a:t>The proportion of the total nests and apparent nesting success for combined species across each grazing intensity.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D19B41-CD03-4CE4-87AF-45DF9F01F997}"/>
              </a:ext>
            </a:extLst>
          </p:cNvPr>
          <p:cNvGrpSpPr/>
          <p:nvPr/>
        </p:nvGrpSpPr>
        <p:grpSpPr>
          <a:xfrm>
            <a:off x="39720523" y="1311742"/>
            <a:ext cx="3826163" cy="3826163"/>
            <a:chOff x="36963770" y="1548549"/>
            <a:chExt cx="6279424" cy="627942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46C2209-CB05-49CD-9DD2-3EF3E6132D7E}"/>
                </a:ext>
              </a:extLst>
            </p:cNvPr>
            <p:cNvSpPr/>
            <p:nvPr/>
          </p:nvSpPr>
          <p:spPr>
            <a:xfrm>
              <a:off x="37021826" y="1576407"/>
              <a:ext cx="6172687" cy="61597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>
                <a:ln>
                  <a:solidFill>
                    <a:schemeClr val="bg1"/>
                  </a:solidFill>
                </a:ln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8B71514-BF88-4CE3-8733-3CBCC44B5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3770" y="1548549"/>
              <a:ext cx="6279424" cy="6279424"/>
            </a:xfrm>
            <a:prstGeom prst="rect">
              <a:avLst/>
            </a:prstGeom>
          </p:spPr>
        </p:pic>
      </p:grpSp>
      <p:pic>
        <p:nvPicPr>
          <p:cNvPr id="15" name="Picture 14" descr="A bird on a wire&#10;&#10;Description automatically generated with medium confidence">
            <a:extLst>
              <a:ext uri="{FF2B5EF4-FFF2-40B4-BE49-F238E27FC236}">
                <a16:creationId xmlns:a16="http://schemas.microsoft.com/office/drawing/2014/main" id="{7AC50312-7111-40D9-B26F-3EB7DA64EC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6" t="26316" r="33607" b="22482"/>
          <a:stretch/>
        </p:blipFill>
        <p:spPr>
          <a:xfrm>
            <a:off x="7949045" y="13183626"/>
            <a:ext cx="4214016" cy="5393934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5C2D28D-7F9E-4FBA-AD33-585E056EE2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3" y="2088113"/>
            <a:ext cx="6079319" cy="3049792"/>
          </a:xfrm>
          <a:prstGeom prst="rect">
            <a:avLst/>
          </a:prstGeom>
        </p:spPr>
      </p:pic>
      <p:sp>
        <p:nvSpPr>
          <p:cNvPr id="182" name="Content Placeholder 13">
            <a:extLst>
              <a:ext uri="{FF2B5EF4-FFF2-40B4-BE49-F238E27FC236}">
                <a16:creationId xmlns:a16="http://schemas.microsoft.com/office/drawing/2014/main" id="{818C5646-3994-4E85-84E1-F4604EC7F45B}"/>
              </a:ext>
            </a:extLst>
          </p:cNvPr>
          <p:cNvSpPr txBox="1">
            <a:spLocks/>
          </p:cNvSpPr>
          <p:nvPr/>
        </p:nvSpPr>
        <p:spPr>
          <a:xfrm>
            <a:off x="303951" y="18797628"/>
            <a:ext cx="11887200" cy="13878966"/>
          </a:xfrm>
          <a:prstGeom prst="rect">
            <a:avLst/>
          </a:prstGeom>
          <a:noFill/>
          <a:ln w="57150">
            <a:noFill/>
          </a:ln>
        </p:spPr>
        <p:txBody>
          <a:bodyPr vert="horz" lIns="365760" tIns="182880" rIns="91440" bIns="45720" rtlCol="0">
            <a:noAutofit/>
          </a:bodyPr>
          <a:lstStyle>
            <a:lvl1pPr marL="457194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901"/>
              </a:spcBef>
              <a:buNone/>
            </a:pPr>
            <a:r>
              <a:rPr lang="en-US" sz="6000" b="1" dirty="0">
                <a:latin typeface="Gandhi Sans" panose="02000000000000000000" pitchFamily="50" charset="0"/>
              </a:rPr>
              <a:t>METHODS</a:t>
            </a:r>
            <a:endParaRPr lang="en-US" sz="6000" b="1" dirty="0">
              <a:solidFill>
                <a:schemeClr val="accent6"/>
              </a:solidFill>
              <a:latin typeface="Gandhi Sans" panose="02000000000000000000" pitchFamily="50" charset="0"/>
            </a:endParaRPr>
          </a:p>
          <a:p>
            <a:pPr marL="0" indent="0">
              <a:spcBef>
                <a:spcPts val="901"/>
              </a:spcBef>
              <a:buNone/>
            </a:pPr>
            <a:r>
              <a:rPr lang="en-US" sz="3200" b="1" dirty="0">
                <a:solidFill>
                  <a:schemeClr val="accent6"/>
                </a:solidFill>
                <a:latin typeface="Gandhi Sans" panose="02000000000000000000" pitchFamily="50" charset="0"/>
              </a:rPr>
              <a:t>Modified Twice-Over Rest-Rotation Grazing System</a:t>
            </a:r>
          </a:p>
          <a:p>
            <a:pPr marL="0" indent="0">
              <a:buNone/>
            </a:pPr>
            <a:r>
              <a:rPr lang="en-US" sz="3200" dirty="0">
                <a:latin typeface="Gandhi Sans" panose="02000000000000000000" pitchFamily="50" charset="0"/>
              </a:rPr>
              <a:t>Pastures are divided into four paddocks based on utilization.</a:t>
            </a:r>
          </a:p>
          <a:p>
            <a:pPr lvl="1"/>
            <a:r>
              <a:rPr lang="en-US" sz="3200" dirty="0">
                <a:latin typeface="Gandhi Sans" panose="02000000000000000000" pitchFamily="50" charset="0"/>
              </a:rPr>
              <a:t>Rested (21 months of no grazing, 0% utilization)</a:t>
            </a:r>
          </a:p>
          <a:p>
            <a:pPr lvl="1"/>
            <a:r>
              <a:rPr lang="en-US" sz="3200" dirty="0">
                <a:latin typeface="Gandhi Sans" panose="02000000000000000000" pitchFamily="50" charset="0"/>
              </a:rPr>
              <a:t>Moderate Intensity (20-40% utilization)</a:t>
            </a:r>
          </a:p>
          <a:p>
            <a:pPr lvl="1"/>
            <a:r>
              <a:rPr lang="en-US" sz="3200" dirty="0">
                <a:latin typeface="Gandhi Sans" panose="02000000000000000000" pitchFamily="50" charset="0"/>
              </a:rPr>
              <a:t>Full Intensity (40-60% utilization)</a:t>
            </a:r>
          </a:p>
          <a:p>
            <a:pPr lvl="1"/>
            <a:r>
              <a:rPr lang="en-US" sz="3200" dirty="0">
                <a:latin typeface="Gandhi Sans" panose="02000000000000000000" pitchFamily="50" charset="0"/>
              </a:rPr>
              <a:t>Heavy Intensity (60+% utilization)</a:t>
            </a:r>
          </a:p>
          <a:p>
            <a:r>
              <a:rPr lang="en-US" sz="3200" dirty="0">
                <a:latin typeface="Gandhi Sans" panose="02000000000000000000" pitchFamily="50" charset="0"/>
              </a:rPr>
              <a:t>Stocking rates were maintained at ~2.76 AUM/ha.</a:t>
            </a:r>
          </a:p>
          <a:p>
            <a:endParaRPr lang="en-US" sz="3200" dirty="0">
              <a:latin typeface="Gandhi Sans" panose="02000000000000000000" pitchFamily="50" charset="0"/>
            </a:endParaRPr>
          </a:p>
          <a:p>
            <a:endParaRPr lang="en-US" sz="3200" dirty="0">
              <a:latin typeface="Gandhi Sans" panose="02000000000000000000" pitchFamily="50" charset="0"/>
            </a:endParaRPr>
          </a:p>
          <a:p>
            <a:endParaRPr lang="en-US" sz="3200" dirty="0">
              <a:latin typeface="Gandhi Sans" panose="02000000000000000000" pitchFamily="50" charset="0"/>
            </a:endParaRPr>
          </a:p>
          <a:p>
            <a:endParaRPr lang="en-US" sz="3200" dirty="0">
              <a:latin typeface="Gandhi Sans" panose="02000000000000000000" pitchFamily="50" charset="0"/>
            </a:endParaRPr>
          </a:p>
          <a:p>
            <a:endParaRPr lang="en-US" sz="3200" dirty="0">
              <a:latin typeface="Gandhi Sans" panose="02000000000000000000" pitchFamily="50" charset="0"/>
            </a:endParaRPr>
          </a:p>
          <a:p>
            <a:pPr marL="0" indent="0">
              <a:buNone/>
            </a:pPr>
            <a:endParaRPr lang="en-US" sz="3200" b="1" dirty="0">
              <a:solidFill>
                <a:schemeClr val="accent6"/>
              </a:solidFill>
              <a:latin typeface="Gandhi Sans" panose="02000000000000000000" pitchFamily="50" charset="0"/>
            </a:endParaRPr>
          </a:p>
          <a:p>
            <a:pPr marL="0" indent="0">
              <a:buNone/>
            </a:pPr>
            <a:endParaRPr lang="en-US" sz="3200" b="1" dirty="0">
              <a:solidFill>
                <a:schemeClr val="accent6"/>
              </a:solidFill>
              <a:latin typeface="Gandhi Sans" panose="02000000000000000000" pitchFamily="50" charset="0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chemeClr val="accent6"/>
                </a:solidFill>
                <a:latin typeface="Gandhi Sans" panose="02000000000000000000" pitchFamily="50" charset="0"/>
              </a:rPr>
              <a:t>Vegetation Sampling</a:t>
            </a:r>
          </a:p>
          <a:p>
            <a:pPr marL="0" indent="0">
              <a:buNone/>
            </a:pPr>
            <a:r>
              <a:rPr lang="en-US" sz="3200" dirty="0">
                <a:latin typeface="Gandhi Sans" panose="02000000000000000000" pitchFamily="50" charset="0"/>
              </a:rPr>
              <a:t>We measured vegetation structure along three 25 m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latin typeface="Gandhi Sans" panose="02000000000000000000" pitchFamily="50" charset="0"/>
              </a:rPr>
              <a:t>transects in each paddock.</a:t>
            </a:r>
          </a:p>
          <a:p>
            <a:r>
              <a:rPr lang="en-US" sz="3200" dirty="0">
                <a:latin typeface="Gandhi Sans" panose="02000000000000000000" pitchFamily="50" charset="0"/>
              </a:rPr>
              <a:t>We took visual obstruction readings (VOR) and litter depth measurements at 0, 12.5, and 25 m.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346CF6A-7B00-4444-A153-D1808E90C22B}"/>
              </a:ext>
            </a:extLst>
          </p:cNvPr>
          <p:cNvGrpSpPr/>
          <p:nvPr/>
        </p:nvGrpSpPr>
        <p:grpSpPr>
          <a:xfrm>
            <a:off x="690940" y="24218616"/>
            <a:ext cx="6186057" cy="4780135"/>
            <a:chOff x="14713286" y="10110119"/>
            <a:chExt cx="4237750" cy="3274625"/>
          </a:xfrm>
        </p:grpSpPr>
        <p:pic>
          <p:nvPicPr>
            <p:cNvPr id="131" name="Picture 130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1D928006-AE65-4167-AEB0-494AB239E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93" b="89727" l="3009" r="95583">
                          <a14:foregroundMark x1="3009" y1="86744" x2="4609" y2="44988"/>
                          <a14:foregroundMark x1="3329" y1="86413" x2="4097" y2="68351"/>
                          <a14:foregroundMark x1="3329" y1="86744" x2="5250" y2="16653"/>
                          <a14:foregroundMark x1="5250" y1="16653" x2="12189" y2="15300"/>
                          <a14:foregroundMark x1="11268" y1="19884" x2="13316" y2="26429"/>
                          <a14:foregroundMark x1="13316" y1="26429" x2="24136" y2="27755"/>
                          <a14:foregroundMark x1="24136" y1="27755" x2="12420" y2="27175"/>
                          <a14:foregroundMark x1="35595" y1="33554" x2="27465" y2="34880"/>
                          <a14:foregroundMark x1="27465" y1="34880" x2="52561" y2="45816"/>
                          <a14:foregroundMark x1="52561" y1="45816" x2="45006" y2="48799"/>
                          <a14:foregroundMark x1="45006" y1="48799" x2="40269" y2="57001"/>
                          <a14:foregroundMark x1="68630" y1="31152" x2="35467" y2="29577"/>
                          <a14:foregroundMark x1="35467" y1="29577" x2="20038" y2="42419"/>
                          <a14:foregroundMark x1="20038" y1="42419" x2="45327" y2="63380"/>
                          <a14:foregroundMark x1="45327" y1="63380" x2="74712" y2="53604"/>
                          <a14:foregroundMark x1="74712" y1="53604" x2="76312" y2="37697"/>
                          <a14:foregroundMark x1="76312" y1="37697" x2="69334" y2="31897"/>
                          <a14:foregroundMark x1="69334" y1="31897" x2="68310" y2="31732"/>
                          <a14:foregroundMark x1="62804" y1="32229" x2="57234" y2="31649"/>
                          <a14:foregroundMark x1="57234" y1="31649" x2="49808" y2="38277"/>
                          <a14:foregroundMark x1="49808" y1="38277" x2="62484" y2="45816"/>
                          <a14:foregroundMark x1="62484" y1="45816" x2="66389" y2="43165"/>
                          <a14:foregroundMark x1="19590" y1="20795" x2="79706" y2="22867"/>
                          <a14:foregroundMark x1="79706" y1="22867" x2="80858" y2="23529"/>
                          <a14:foregroundMark x1="87964" y1="34714" x2="90077" y2="61558"/>
                          <a14:foregroundMark x1="90077" y1="61558" x2="86172" y2="76388"/>
                          <a14:foregroundMark x1="86172" y1="76388" x2="43214" y2="77216"/>
                          <a14:foregroundMark x1="43214" y1="77216" x2="23496" y2="71831"/>
                          <a14:foregroundMark x1="23496" y1="71831" x2="16133" y2="58906"/>
                          <a14:foregroundMark x1="16133" y1="58906" x2="12612" y2="31897"/>
                          <a14:foregroundMark x1="6466" y1="58326" x2="7746" y2="77133"/>
                          <a14:foregroundMark x1="7746" y1="77133" x2="13700" y2="81193"/>
                          <a14:foregroundMark x1="13700" y1="81193" x2="26248" y2="81607"/>
                          <a14:foregroundMark x1="73560" y1="79205" x2="89757" y2="81110"/>
                          <a14:foregroundMark x1="89757" y1="81110" x2="89885" y2="62966"/>
                          <a14:foregroundMark x1="90717" y1="63877" x2="92766" y2="73488"/>
                          <a14:foregroundMark x1="92766" y1="73488" x2="89117" y2="80613"/>
                          <a14:foregroundMark x1="89117" y1="80613" x2="88732" y2="81027"/>
                          <a14:foregroundMark x1="86620" y1="82104" x2="94814" y2="83761"/>
                          <a14:foregroundMark x1="94814" y1="83761" x2="95583" y2="82022"/>
                          <a14:backgroundMark x1="12420" y1="14830" x2="14597" y2="148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13286" y="10110119"/>
              <a:ext cx="4237750" cy="3274625"/>
            </a:xfrm>
            <a:prstGeom prst="rect">
              <a:avLst/>
            </a:prstGeom>
          </p:spPr>
        </p:pic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B74B797-0A89-442B-9FD6-A021986D4744}"/>
                </a:ext>
              </a:extLst>
            </p:cNvPr>
            <p:cNvSpPr/>
            <p:nvPr/>
          </p:nvSpPr>
          <p:spPr>
            <a:xfrm>
              <a:off x="16959768" y="12149730"/>
              <a:ext cx="916366" cy="406595"/>
            </a:xfrm>
            <a:prstGeom prst="ellipse">
              <a:avLst/>
            </a:prstGeom>
            <a:noFill/>
            <a:ln w="57150">
              <a:solidFill>
                <a:srgbClr val="F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 dirty="0" err="1"/>
            </a:p>
          </p:txBody>
        </p:sp>
      </p:grpSp>
      <p:graphicFrame>
        <p:nvGraphicFramePr>
          <p:cNvPr id="130" name="Table 40">
            <a:extLst>
              <a:ext uri="{FF2B5EF4-FFF2-40B4-BE49-F238E27FC236}">
                <a16:creationId xmlns:a16="http://schemas.microsoft.com/office/drawing/2014/main" id="{F7CC3214-1998-4689-960D-4CA99E8A9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736675"/>
              </p:ext>
            </p:extLst>
          </p:nvPr>
        </p:nvGraphicFramePr>
        <p:xfrm>
          <a:off x="29710374" y="21415217"/>
          <a:ext cx="13910898" cy="2468880"/>
        </p:xfrm>
        <a:graphic>
          <a:graphicData uri="http://schemas.openxmlformats.org/drawingml/2006/table">
            <a:tbl>
              <a:tblPr firstRow="1" firstCol="1">
                <a:tableStyleId>{3C2FFA5D-87B4-456A-9821-1D502468CF0F}</a:tableStyleId>
              </a:tblPr>
              <a:tblGrid>
                <a:gridCol w="5436876">
                  <a:extLst>
                    <a:ext uri="{9D8B030D-6E8A-4147-A177-3AD203B41FA5}">
                      <a16:colId xmlns:a16="http://schemas.microsoft.com/office/drawing/2014/main" val="270100470"/>
                    </a:ext>
                  </a:extLst>
                </a:gridCol>
                <a:gridCol w="1829190">
                  <a:extLst>
                    <a:ext uri="{9D8B030D-6E8A-4147-A177-3AD203B41FA5}">
                      <a16:colId xmlns:a16="http://schemas.microsoft.com/office/drawing/2014/main" val="3841550236"/>
                    </a:ext>
                  </a:extLst>
                </a:gridCol>
                <a:gridCol w="2115501">
                  <a:extLst>
                    <a:ext uri="{9D8B030D-6E8A-4147-A177-3AD203B41FA5}">
                      <a16:colId xmlns:a16="http://schemas.microsoft.com/office/drawing/2014/main" val="839543187"/>
                    </a:ext>
                  </a:extLst>
                </a:gridCol>
                <a:gridCol w="2401895">
                  <a:extLst>
                    <a:ext uri="{9D8B030D-6E8A-4147-A177-3AD203B41FA5}">
                      <a16:colId xmlns:a16="http://schemas.microsoft.com/office/drawing/2014/main" val="2049245049"/>
                    </a:ext>
                  </a:extLst>
                </a:gridCol>
                <a:gridCol w="2127436">
                  <a:extLst>
                    <a:ext uri="{9D8B030D-6E8A-4147-A177-3AD203B41FA5}">
                      <a16:colId xmlns:a16="http://schemas.microsoft.com/office/drawing/2014/main" val="615313700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Gandhi Sans" panose="02000000000000000000" charset="0"/>
                        </a:rPr>
                        <a:t>Grazing Intensity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F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Gandhi Sans" panose="02000000000000000000" charset="0"/>
                        </a:rPr>
                        <a:t>Heavy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F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Gandhi Sans" panose="02000000000000000000" charset="0"/>
                        </a:rPr>
                        <a:t>Full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F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Gandhi Sans" panose="02000000000000000000" charset="0"/>
                        </a:rPr>
                        <a:t>Moderate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F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Gandhi Sans" panose="02000000000000000000" charset="0"/>
                        </a:rPr>
                        <a:t>Rest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F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158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Gandhi Sans" panose="02000000000000000000" charset="0"/>
                        </a:rPr>
                        <a:t>Proportion of Total Nests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16%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29%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41%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15%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53179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Gandhi Sans" panose="02000000000000000000" charset="0"/>
                        </a:rPr>
                        <a:t>Apparent Nesting Success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22%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26%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30%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26%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597668"/>
                  </a:ext>
                </a:extLst>
              </a:tr>
            </a:tbl>
          </a:graphicData>
        </a:graphic>
      </p:graphicFrame>
      <p:graphicFrame>
        <p:nvGraphicFramePr>
          <p:cNvPr id="183" name="Table 40">
            <a:extLst>
              <a:ext uri="{FF2B5EF4-FFF2-40B4-BE49-F238E27FC236}">
                <a16:creationId xmlns:a16="http://schemas.microsoft.com/office/drawing/2014/main" id="{72F6E9F5-1C88-4B00-9751-D65B3221C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325187"/>
              </p:ext>
            </p:extLst>
          </p:nvPr>
        </p:nvGraphicFramePr>
        <p:xfrm>
          <a:off x="21377682" y="20735133"/>
          <a:ext cx="8097341" cy="3154774"/>
        </p:xfrm>
        <a:graphic>
          <a:graphicData uri="http://schemas.openxmlformats.org/drawingml/2006/table">
            <a:tbl>
              <a:tblPr firstRow="1" firstCol="1">
                <a:tableStyleId>{3C2FFA5D-87B4-456A-9821-1D502468CF0F}</a:tableStyleId>
              </a:tblPr>
              <a:tblGrid>
                <a:gridCol w="2983489">
                  <a:extLst>
                    <a:ext uri="{9D8B030D-6E8A-4147-A177-3AD203B41FA5}">
                      <a16:colId xmlns:a16="http://schemas.microsoft.com/office/drawing/2014/main" val="270100470"/>
                    </a:ext>
                  </a:extLst>
                </a:gridCol>
                <a:gridCol w="2556576">
                  <a:extLst>
                    <a:ext uri="{9D8B030D-6E8A-4147-A177-3AD203B41FA5}">
                      <a16:colId xmlns:a16="http://schemas.microsoft.com/office/drawing/2014/main" val="3841550236"/>
                    </a:ext>
                  </a:extLst>
                </a:gridCol>
                <a:gridCol w="2557276">
                  <a:extLst>
                    <a:ext uri="{9D8B030D-6E8A-4147-A177-3AD203B41FA5}">
                      <a16:colId xmlns:a16="http://schemas.microsoft.com/office/drawing/2014/main" val="12875024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Gandhi Sans" panose="02000000000000000000" charset="0"/>
                        </a:rPr>
                        <a:t>Group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F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tx1"/>
                          </a:solidFill>
                          <a:latin typeface="Gandhi Sans" panose="02000000000000000000" charset="0"/>
                        </a:rPr>
                        <a:t>Species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F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tx1"/>
                          </a:solidFill>
                          <a:latin typeface="Gandhi Sans" panose="02000000000000000000" charset="0"/>
                        </a:rPr>
                        <a:t>Nests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F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158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Facultative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16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393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53179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Obligate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8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44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597668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Gandhi Sans" panose="02000000000000000000" charset="0"/>
                        </a:rPr>
                        <a:t>Total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24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Gandhi Sans" panose="02000000000000000000" charset="0"/>
                        </a:rPr>
                        <a:t>437</a:t>
                      </a:r>
                    </a:p>
                  </a:txBody>
                  <a:tcPr marL="137253" marR="137253" marT="68627" marB="68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B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029485"/>
                  </a:ext>
                </a:extLst>
              </a:tr>
            </a:tbl>
          </a:graphicData>
        </a:graphic>
      </p:graphicFrame>
      <p:sp>
        <p:nvSpPr>
          <p:cNvPr id="184" name="Content Placeholder 13">
            <a:extLst>
              <a:ext uri="{FF2B5EF4-FFF2-40B4-BE49-F238E27FC236}">
                <a16:creationId xmlns:a16="http://schemas.microsoft.com/office/drawing/2014/main" id="{B5E1AE91-F514-4E62-876B-3735D5293CA9}"/>
              </a:ext>
            </a:extLst>
          </p:cNvPr>
          <p:cNvSpPr txBox="1">
            <a:spLocks/>
          </p:cNvSpPr>
          <p:nvPr/>
        </p:nvSpPr>
        <p:spPr>
          <a:xfrm>
            <a:off x="21132680" y="23889907"/>
            <a:ext cx="8492864" cy="1500981"/>
          </a:xfrm>
          <a:prstGeom prst="rect">
            <a:avLst/>
          </a:prstGeom>
        </p:spPr>
        <p:txBody>
          <a:bodyPr vert="horz" lIns="365760" tIns="182880" rIns="91440" bIns="45720" rtlCol="0">
            <a:noAutofit/>
          </a:bodyPr>
          <a:lstStyle>
            <a:lvl1pPr marL="457194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solidFill>
                  <a:schemeClr val="bg1"/>
                </a:solidFill>
                <a:latin typeface="Gandhi Sans" panose="02000000000000000000" pitchFamily="50" charset="0"/>
              </a:rPr>
              <a:t>Number of avian species and nests divided into groups based on habitat preference.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E0E38D-08EB-4A6D-AA48-14F32BDE7C84}"/>
              </a:ext>
            </a:extLst>
          </p:cNvPr>
          <p:cNvGrpSpPr/>
          <p:nvPr/>
        </p:nvGrpSpPr>
        <p:grpSpPr>
          <a:xfrm>
            <a:off x="7482457" y="24692763"/>
            <a:ext cx="4012876" cy="4108171"/>
            <a:chOff x="12122595" y="28311819"/>
            <a:chExt cx="4012876" cy="4108171"/>
          </a:xfrm>
        </p:grpSpPr>
        <p:pic>
          <p:nvPicPr>
            <p:cNvPr id="123" name="Picture 122" descr="A picture containing post&#10;&#10;Description automatically generated">
              <a:extLst>
                <a:ext uri="{FF2B5EF4-FFF2-40B4-BE49-F238E27FC236}">
                  <a16:creationId xmlns:a16="http://schemas.microsoft.com/office/drawing/2014/main" id="{DE6FE7A5-876A-4D26-A8B3-8A8B7BB5C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47" r="1820" b="8729"/>
            <a:stretch/>
          </p:blipFill>
          <p:spPr>
            <a:xfrm>
              <a:off x="12122595" y="28416059"/>
              <a:ext cx="4012876" cy="4003931"/>
            </a:xfrm>
            <a:prstGeom prst="rect">
              <a:avLst/>
            </a:prstGeom>
            <a:ln w="28575">
              <a:solidFill>
                <a:srgbClr val="E2A014"/>
              </a:solidFill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37EABAE-733F-407E-8351-25912FBAED01}"/>
                </a:ext>
              </a:extLst>
            </p:cNvPr>
            <p:cNvGrpSpPr/>
            <p:nvPr/>
          </p:nvGrpSpPr>
          <p:grpSpPr>
            <a:xfrm>
              <a:off x="12267335" y="30130559"/>
              <a:ext cx="3049801" cy="2132918"/>
              <a:chOff x="12455931" y="30134275"/>
              <a:chExt cx="3049801" cy="2132918"/>
            </a:xfrm>
            <a:solidFill>
              <a:schemeClr val="accent3">
                <a:lumMod val="60000"/>
                <a:lumOff val="40000"/>
              </a:schemeClr>
            </a:solidFill>
          </p:grpSpPr>
          <p:pic>
            <p:nvPicPr>
              <p:cNvPr id="132" name="Graphic 131" descr="Cow with solid fill">
                <a:extLst>
                  <a:ext uri="{FF2B5EF4-FFF2-40B4-BE49-F238E27FC236}">
                    <a16:creationId xmlns:a16="http://schemas.microsoft.com/office/drawing/2014/main" id="{FB8EF63D-B503-4030-9EE4-A02ECB256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553387" y="30311455"/>
                <a:ext cx="625424" cy="617859"/>
              </a:xfrm>
              <a:prstGeom prst="rect">
                <a:avLst/>
              </a:prstGeom>
            </p:spPr>
          </p:pic>
          <p:pic>
            <p:nvPicPr>
              <p:cNvPr id="134" name="Graphic 133" descr="Cow with solid fill">
                <a:extLst>
                  <a:ext uri="{FF2B5EF4-FFF2-40B4-BE49-F238E27FC236}">
                    <a16:creationId xmlns:a16="http://schemas.microsoft.com/office/drawing/2014/main" id="{D381C2DA-3F6B-49EB-8DEE-6E34C77A8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455931" y="31115789"/>
                <a:ext cx="625424" cy="617859"/>
              </a:xfrm>
              <a:prstGeom prst="rect">
                <a:avLst/>
              </a:prstGeom>
            </p:spPr>
          </p:pic>
          <p:pic>
            <p:nvPicPr>
              <p:cNvPr id="141" name="Graphic 140" descr="Cow with solid fill">
                <a:extLst>
                  <a:ext uri="{FF2B5EF4-FFF2-40B4-BE49-F238E27FC236}">
                    <a16:creationId xmlns:a16="http://schemas.microsoft.com/office/drawing/2014/main" id="{1D0D7DE9-97B1-4A59-90C6-1F9B39BD7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3127440" y="31649334"/>
                <a:ext cx="625424" cy="617859"/>
              </a:xfrm>
              <a:prstGeom prst="rect">
                <a:avLst/>
              </a:prstGeom>
            </p:spPr>
          </p:pic>
          <p:pic>
            <p:nvPicPr>
              <p:cNvPr id="144" name="Graphic 143" descr="Cow with solid fill">
                <a:extLst>
                  <a:ext uri="{FF2B5EF4-FFF2-40B4-BE49-F238E27FC236}">
                    <a16:creationId xmlns:a16="http://schemas.microsoft.com/office/drawing/2014/main" id="{9C6C499A-9BC7-425E-98C2-6739629E7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3510313" y="30311451"/>
                <a:ext cx="625424" cy="617859"/>
              </a:xfrm>
              <a:prstGeom prst="rect">
                <a:avLst/>
              </a:prstGeom>
            </p:spPr>
          </p:pic>
          <p:pic>
            <p:nvPicPr>
              <p:cNvPr id="145" name="Graphic 144" descr="Cow with solid fill">
                <a:extLst>
                  <a:ext uri="{FF2B5EF4-FFF2-40B4-BE49-F238E27FC236}">
                    <a16:creationId xmlns:a16="http://schemas.microsoft.com/office/drawing/2014/main" id="{56E8A9AE-871E-48DD-932C-9CC85A6F6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4176595" y="31145369"/>
                <a:ext cx="625424" cy="617859"/>
              </a:xfrm>
              <a:prstGeom prst="rect">
                <a:avLst/>
              </a:prstGeom>
            </p:spPr>
          </p:pic>
          <p:pic>
            <p:nvPicPr>
              <p:cNvPr id="147" name="Graphic 146" descr="Cow with solid fill">
                <a:extLst>
                  <a:ext uri="{FF2B5EF4-FFF2-40B4-BE49-F238E27FC236}">
                    <a16:creationId xmlns:a16="http://schemas.microsoft.com/office/drawing/2014/main" id="{AB07DD37-31EA-4812-9735-4664C06DF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4880308" y="30134275"/>
                <a:ext cx="625424" cy="617859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FB7D331-D464-4E6B-82EF-5AAC75F95D24}"/>
                </a:ext>
              </a:extLst>
            </p:cNvPr>
            <p:cNvGrpSpPr/>
            <p:nvPr/>
          </p:nvGrpSpPr>
          <p:grpSpPr>
            <a:xfrm>
              <a:off x="12154855" y="28311819"/>
              <a:ext cx="3445419" cy="3445379"/>
              <a:chOff x="12343451" y="28315535"/>
              <a:chExt cx="3445419" cy="3445379"/>
            </a:xfrm>
          </p:grpSpPr>
          <p:sp>
            <p:nvSpPr>
              <p:cNvPr id="126" name="Arrow: Curved Left 125">
                <a:extLst>
                  <a:ext uri="{FF2B5EF4-FFF2-40B4-BE49-F238E27FC236}">
                    <a16:creationId xmlns:a16="http://schemas.microsoft.com/office/drawing/2014/main" id="{5C8B04BE-AD7B-4E0A-A424-D25350965206}"/>
                  </a:ext>
                </a:extLst>
              </p:cNvPr>
              <p:cNvSpPr/>
              <p:nvPr/>
            </p:nvSpPr>
            <p:spPr>
              <a:xfrm rot="2939892" flipH="1">
                <a:off x="15261735" y="31233779"/>
                <a:ext cx="360089" cy="694181"/>
              </a:xfrm>
              <a:prstGeom prst="curvedLef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dirty="0" err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27" name="Arrow: Curved Left 126">
                <a:extLst>
                  <a:ext uri="{FF2B5EF4-FFF2-40B4-BE49-F238E27FC236}">
                    <a16:creationId xmlns:a16="http://schemas.microsoft.com/office/drawing/2014/main" id="{F6D076B6-2D77-481F-975F-9CCCCFF0B794}"/>
                  </a:ext>
                </a:extLst>
              </p:cNvPr>
              <p:cNvSpPr/>
              <p:nvPr/>
            </p:nvSpPr>
            <p:spPr>
              <a:xfrm rot="3530587" flipH="1">
                <a:off x="12905822" y="29621145"/>
                <a:ext cx="360089" cy="694181"/>
              </a:xfrm>
              <a:prstGeom prst="curvedLef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dirty="0" err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28" name="Arrow: Curved Left 127">
                <a:extLst>
                  <a:ext uri="{FF2B5EF4-FFF2-40B4-BE49-F238E27FC236}">
                    <a16:creationId xmlns:a16="http://schemas.microsoft.com/office/drawing/2014/main" id="{C2FACB69-2122-4AE3-92ED-DAE89BAFD03D}"/>
                  </a:ext>
                </a:extLst>
              </p:cNvPr>
              <p:cNvSpPr/>
              <p:nvPr/>
            </p:nvSpPr>
            <p:spPr>
              <a:xfrm rot="2809556" flipH="1">
                <a:off x="14621982" y="29285385"/>
                <a:ext cx="360089" cy="694181"/>
              </a:xfrm>
              <a:prstGeom prst="curvedLef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dirty="0" err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13" name="Arrow: Curved Left 112">
                <a:extLst>
                  <a:ext uri="{FF2B5EF4-FFF2-40B4-BE49-F238E27FC236}">
                    <a16:creationId xmlns:a16="http://schemas.microsoft.com/office/drawing/2014/main" id="{F6325323-544D-4A34-9A11-3050AF48E020}"/>
                  </a:ext>
                </a:extLst>
              </p:cNvPr>
              <p:cNvSpPr/>
              <p:nvPr/>
            </p:nvSpPr>
            <p:spPr>
              <a:xfrm rot="13139849">
                <a:off x="12343451" y="28315535"/>
                <a:ext cx="284379" cy="548227"/>
              </a:xfrm>
              <a:prstGeom prst="curvedLef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dirty="0" err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67" name="Content Placeholder 12">
            <a:extLst>
              <a:ext uri="{FF2B5EF4-FFF2-40B4-BE49-F238E27FC236}">
                <a16:creationId xmlns:a16="http://schemas.microsoft.com/office/drawing/2014/main" id="{9DB4EF7D-3C41-4100-8B36-06BACAD10F58}"/>
              </a:ext>
            </a:extLst>
          </p:cNvPr>
          <p:cNvSpPr txBox="1">
            <a:spLocks/>
          </p:cNvSpPr>
          <p:nvPr/>
        </p:nvSpPr>
        <p:spPr>
          <a:xfrm>
            <a:off x="305703" y="13183625"/>
            <a:ext cx="7448703" cy="5393935"/>
          </a:xfrm>
          <a:prstGeom prst="rect">
            <a:avLst/>
          </a:prstGeom>
          <a:noFill/>
          <a:ln w="57150">
            <a:noFill/>
          </a:ln>
        </p:spPr>
        <p:txBody>
          <a:bodyPr vert="horz" lIns="487680" tIns="243840" rIns="121920" bIns="60960" rtlCol="0">
            <a:noAutofit/>
          </a:bodyPr>
          <a:lstStyle>
            <a:lvl1pPr marL="342896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1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22950" indent="-342896" algn="l" defTabSz="3291799" rtl="0" eaLnBrk="1" latinLnBrk="0" hangingPunct="1">
              <a:lnSpc>
                <a:spcPct val="100000"/>
              </a:lnSpc>
              <a:spcBef>
                <a:spcPts val="9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b="1" dirty="0">
                <a:latin typeface="Gandhi Sans" panose="02000000000000000000" pitchFamily="50" charset="0"/>
              </a:rPr>
              <a:t>RESEARCH QUESTIONS</a:t>
            </a:r>
          </a:p>
          <a:p>
            <a:pPr marL="479425" indent="-479425">
              <a:buAutoNum type="arabicParenR"/>
            </a:pPr>
            <a:r>
              <a:rPr lang="en-US" sz="3200" b="1" dirty="0">
                <a:latin typeface="Gandhi Sans" panose="02000000000000000000" pitchFamily="50" charset="0"/>
              </a:rPr>
              <a:t>Can  varying degree of utilization within a pasture create a shifting mosaic of vegetation structure?</a:t>
            </a:r>
          </a:p>
          <a:p>
            <a:pPr marL="479425" indent="-479425">
              <a:buAutoNum type="arabicParenR"/>
            </a:pPr>
            <a:r>
              <a:rPr lang="en-US" sz="3200" b="1" dirty="0">
                <a:latin typeface="Gandhi Sans" panose="02000000000000000000" pitchFamily="50" charset="0"/>
              </a:rPr>
              <a:t>How does grazing intensity impact the avian nesting community?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9DBB803-CACB-421D-BAC3-F5EDEBCB4BFC}"/>
              </a:ext>
            </a:extLst>
          </p:cNvPr>
          <p:cNvSpPr/>
          <p:nvPr/>
        </p:nvSpPr>
        <p:spPr>
          <a:xfrm>
            <a:off x="12340608" y="5883622"/>
            <a:ext cx="31277289" cy="114351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Gandhi Sans" panose="02000000000000000000" pitchFamily="50" charset="0"/>
              </a:rPr>
              <a:t>RESULTS</a:t>
            </a:r>
            <a:endParaRPr lang="en-US" sz="6000" dirty="0">
              <a:solidFill>
                <a:schemeClr val="tx1"/>
              </a:solidFill>
              <a:latin typeface="Gandhi Sans" panose="02000000000000000000" pitchFamily="50" charset="0"/>
            </a:endParaRPr>
          </a:p>
        </p:txBody>
      </p:sp>
      <p:sp>
        <p:nvSpPr>
          <p:cNvPr id="107" name="Content Placeholder 13">
            <a:extLst>
              <a:ext uri="{FF2B5EF4-FFF2-40B4-BE49-F238E27FC236}">
                <a16:creationId xmlns:a16="http://schemas.microsoft.com/office/drawing/2014/main" id="{3DA3141E-2E24-4BBD-B5A9-42CFE9E16C27}"/>
              </a:ext>
            </a:extLst>
          </p:cNvPr>
          <p:cNvSpPr txBox="1">
            <a:spLocks/>
          </p:cNvSpPr>
          <p:nvPr/>
        </p:nvSpPr>
        <p:spPr>
          <a:xfrm>
            <a:off x="12035797" y="25613453"/>
            <a:ext cx="7547468" cy="7038248"/>
          </a:xfrm>
          <a:prstGeom prst="rect">
            <a:avLst/>
          </a:prstGeom>
          <a:noFill/>
          <a:ln w="57150">
            <a:noFill/>
          </a:ln>
        </p:spPr>
        <p:txBody>
          <a:bodyPr vert="horz" lIns="365760" tIns="182880" rIns="91440" bIns="45720" rtlCol="0">
            <a:noAutofit/>
          </a:bodyPr>
          <a:lstStyle>
            <a:lvl1pPr marL="457194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66" indent="-457194" algn="l" defTabSz="4389065" rtl="0" eaLnBrk="1" latinLnBrk="0" hangingPunct="1">
              <a:lnSpc>
                <a:spcPct val="100000"/>
              </a:lnSpc>
              <a:spcBef>
                <a:spcPts val="1201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901"/>
              </a:spcBef>
              <a:buNone/>
            </a:pPr>
            <a:r>
              <a:rPr lang="en-US" sz="3200" b="1" dirty="0">
                <a:solidFill>
                  <a:schemeClr val="accent6"/>
                </a:solidFill>
                <a:latin typeface="Gandhi Sans" panose="02000000000000000000" pitchFamily="50" charset="0"/>
              </a:rPr>
              <a:t>Nest Dragging</a:t>
            </a:r>
          </a:p>
          <a:p>
            <a:pPr marL="0" indent="0">
              <a:spcBef>
                <a:spcPts val="901"/>
              </a:spcBef>
              <a:buNone/>
            </a:pPr>
            <a:r>
              <a:rPr lang="en-US" sz="3200" dirty="0">
                <a:latin typeface="Gandhi Sans" panose="02000000000000000000" pitchFamily="50" charset="0"/>
              </a:rPr>
              <a:t>We conducted nest drags from late-May to mid-July covering each paddock 4 times.</a:t>
            </a:r>
          </a:p>
          <a:p>
            <a:r>
              <a:rPr lang="en-US" sz="3200" dirty="0">
                <a:latin typeface="Gandhi Sans" panose="02000000000000000000" pitchFamily="50" charset="0"/>
              </a:rPr>
              <a:t>We used a 30 m rope with aluminum cans tied every 5 m.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6"/>
                </a:solidFill>
                <a:latin typeface="Gandhi Sans" panose="02000000000000000000" pitchFamily="50" charset="0"/>
              </a:rPr>
              <a:t>Nest Monitoring</a:t>
            </a:r>
          </a:p>
          <a:p>
            <a:pPr marL="0" indent="0">
              <a:buNone/>
            </a:pPr>
            <a:r>
              <a:rPr lang="en-US" sz="3200" dirty="0">
                <a:latin typeface="Gandhi Sans" panose="02000000000000000000" pitchFamily="50" charset="0"/>
              </a:rPr>
              <a:t>We monitored nests every 2-4 days until fate was determined.</a:t>
            </a:r>
          </a:p>
          <a:p>
            <a:pPr defTabSz="3971925">
              <a:tabLst>
                <a:tab pos="7143750" algn="l"/>
                <a:tab pos="9029700" algn="l"/>
                <a:tab pos="9772650" algn="l"/>
                <a:tab pos="10287000" algn="l"/>
              </a:tabLst>
            </a:pPr>
            <a:r>
              <a:rPr lang="en-US" sz="3200" dirty="0">
                <a:latin typeface="Gandhi Sans" panose="02000000000000000000" pitchFamily="50" charset="0"/>
              </a:rPr>
              <a:t>Successful nests fledged at least one conspecific individual.</a:t>
            </a:r>
          </a:p>
        </p:txBody>
      </p:sp>
      <p:pic>
        <p:nvPicPr>
          <p:cNvPr id="116" name="Picture 115" descr="A picture containing grass, hay, outdoor, spider&#10;&#10;Description automatically generated">
            <a:extLst>
              <a:ext uri="{FF2B5EF4-FFF2-40B4-BE49-F238E27FC236}">
                <a16:creationId xmlns:a16="http://schemas.microsoft.com/office/drawing/2014/main" id="{6452B636-B05F-4D77-8EE4-517FC8FA0A8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8" t="702" r="19545" b="2018"/>
          <a:stretch/>
        </p:blipFill>
        <p:spPr>
          <a:xfrm rot="5400000">
            <a:off x="19806424" y="25550954"/>
            <a:ext cx="2914043" cy="335362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9" name="Picture 148" descr="A picture containing grass, outdoor, hay, white&#10;&#10;Description automatically generated">
            <a:extLst>
              <a:ext uri="{FF2B5EF4-FFF2-40B4-BE49-F238E27FC236}">
                <a16:creationId xmlns:a16="http://schemas.microsoft.com/office/drawing/2014/main" id="{FC528F7B-6DDE-4DA2-9555-81AED5C9D6F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5" r="4890"/>
          <a:stretch/>
        </p:blipFill>
        <p:spPr>
          <a:xfrm rot="5400000">
            <a:off x="19542781" y="29026233"/>
            <a:ext cx="3393990" cy="340095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50" name="Picture 149" descr="A group of eggs in a nest&#10;&#10;Description automatically generated with medium confidence">
            <a:extLst>
              <a:ext uri="{FF2B5EF4-FFF2-40B4-BE49-F238E27FC236}">
                <a16:creationId xmlns:a16="http://schemas.microsoft.com/office/drawing/2014/main" id="{6272CD2B-0B89-4658-95F9-7B9C3122C48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6" t="12217" r="20627" b="16606"/>
          <a:stretch/>
        </p:blipFill>
        <p:spPr>
          <a:xfrm>
            <a:off x="28787838" y="30401418"/>
            <a:ext cx="2448718" cy="2254126"/>
          </a:xfrm>
          <a:prstGeom prst="rect">
            <a:avLst/>
          </a:prstGeom>
          <a:ln w="57150">
            <a:solidFill>
              <a:schemeClr val="bg1"/>
            </a:solidFill>
            <a:miter lim="800000"/>
          </a:ln>
        </p:spPr>
      </p:pic>
      <p:pic>
        <p:nvPicPr>
          <p:cNvPr id="151" name="Picture 150" descr="A bird sitting on a branch&#10;&#10;Description automatically generated with medium confidence">
            <a:extLst>
              <a:ext uri="{FF2B5EF4-FFF2-40B4-BE49-F238E27FC236}">
                <a16:creationId xmlns:a16="http://schemas.microsoft.com/office/drawing/2014/main" id="{76577308-8679-4927-A89B-6510BA3478E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7" t="23861" r="25034" b="23132"/>
          <a:stretch/>
        </p:blipFill>
        <p:spPr>
          <a:xfrm>
            <a:off x="31415804" y="30406471"/>
            <a:ext cx="2460070" cy="2254126"/>
          </a:xfrm>
          <a:prstGeom prst="rect">
            <a:avLst/>
          </a:prstGeom>
          <a:ln w="57150">
            <a:solidFill>
              <a:schemeClr val="bg1"/>
            </a:solidFill>
            <a:miter lim="800000"/>
          </a:ln>
        </p:spPr>
      </p:pic>
      <p:pic>
        <p:nvPicPr>
          <p:cNvPr id="152" name="Picture 151" descr="A picture containing grass, hay, pile, dry&#10;&#10;Description automatically generated">
            <a:extLst>
              <a:ext uri="{FF2B5EF4-FFF2-40B4-BE49-F238E27FC236}">
                <a16:creationId xmlns:a16="http://schemas.microsoft.com/office/drawing/2014/main" id="{69907A77-79F4-4FC0-84E6-931D0FE15806}"/>
              </a:ext>
            </a:extLst>
          </p:cNvPr>
          <p:cNvPicPr>
            <a:picLocks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3" t="28763" r="26814" b="20703"/>
          <a:stretch/>
        </p:blipFill>
        <p:spPr>
          <a:xfrm>
            <a:off x="23326725" y="30401418"/>
            <a:ext cx="2728753" cy="2250282"/>
          </a:xfrm>
          <a:prstGeom prst="rect">
            <a:avLst/>
          </a:prstGeom>
          <a:ln w="57150">
            <a:solidFill>
              <a:schemeClr val="bg1"/>
            </a:solidFill>
            <a:miter lim="800000"/>
          </a:ln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EAD863D2-5FF5-4B7D-AEB6-897DFA949183}"/>
              </a:ext>
            </a:extLst>
          </p:cNvPr>
          <p:cNvSpPr/>
          <p:nvPr/>
        </p:nvSpPr>
        <p:spPr>
          <a:xfrm>
            <a:off x="34033149" y="30372305"/>
            <a:ext cx="9554099" cy="2304288"/>
          </a:xfrm>
          <a:prstGeom prst="rect">
            <a:avLst/>
          </a:prstGeom>
          <a:solidFill>
            <a:srgbClr val="C5CBBC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CB3C984-AAF8-41B2-A094-15C8BEA3A322}"/>
              </a:ext>
            </a:extLst>
          </p:cNvPr>
          <p:cNvGrpSpPr/>
          <p:nvPr/>
        </p:nvGrpSpPr>
        <p:grpSpPr>
          <a:xfrm>
            <a:off x="34033149" y="30882738"/>
            <a:ext cx="9046594" cy="1253873"/>
            <a:chOff x="36447743" y="28954298"/>
            <a:chExt cx="9075567" cy="1253873"/>
          </a:xfrm>
        </p:grpSpPr>
        <p:sp>
          <p:nvSpPr>
            <p:cNvPr id="156" name="Content Placeholder 12">
              <a:extLst>
                <a:ext uri="{FF2B5EF4-FFF2-40B4-BE49-F238E27FC236}">
                  <a16:creationId xmlns:a16="http://schemas.microsoft.com/office/drawing/2014/main" id="{4B05D4AA-0774-491F-ADFB-592BDF28CECD}"/>
                </a:ext>
              </a:extLst>
            </p:cNvPr>
            <p:cNvSpPr txBox="1">
              <a:spLocks/>
            </p:cNvSpPr>
            <p:nvPr/>
          </p:nvSpPr>
          <p:spPr>
            <a:xfrm>
              <a:off x="36447743" y="28954298"/>
              <a:ext cx="3559449" cy="1253873"/>
            </a:xfrm>
            <a:prstGeom prst="rect">
              <a:avLst/>
            </a:prstGeom>
            <a:noFill/>
            <a:ln w="57150">
              <a:noFill/>
            </a:ln>
          </p:spPr>
          <p:txBody>
            <a:bodyPr vert="horz" lIns="487680" tIns="243840" rIns="121920" bIns="60960" rtlCol="0">
              <a:noAutofit/>
            </a:bodyPr>
            <a:lstStyle>
              <a:lvl1pPr marL="342896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10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-US" sz="2400" b="1" dirty="0">
                  <a:latin typeface="Gandhi Sans" panose="02000000000000000000" pitchFamily="50" charset="0"/>
                </a:rPr>
                <a:t>Contact Information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2133" dirty="0">
                  <a:latin typeface="Gandhi Sans" panose="020000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justin.r.clarke@ndsu.edu</a:t>
              </a:r>
              <a:endParaRPr lang="en-US" sz="2133" dirty="0">
                <a:latin typeface="Gandhi Sans" panose="02000000000000000000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indent="0" algn="ctr">
                <a:spcAft>
                  <a:spcPts val="1800"/>
                </a:spcAft>
                <a:buNone/>
              </a:pPr>
              <a:endParaRPr lang="en-US" sz="8000" b="1" dirty="0">
                <a:latin typeface="Gandhi Sans" panose="02000000000000000000" pitchFamily="50" charset="0"/>
              </a:endParaRPr>
            </a:p>
          </p:txBody>
        </p:sp>
        <p:pic>
          <p:nvPicPr>
            <p:cNvPr id="157" name="Picture 156" descr="Qr code&#10;&#10;Description automatically generated">
              <a:extLst>
                <a:ext uri="{FF2B5EF4-FFF2-40B4-BE49-F238E27FC236}">
                  <a16:creationId xmlns:a16="http://schemas.microsoft.com/office/drawing/2014/main" id="{9887E16E-C1A3-46D6-A10B-1ED86F75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69437" y="28954298"/>
              <a:ext cx="1253873" cy="1253873"/>
            </a:xfrm>
            <a:prstGeom prst="rect">
              <a:avLst/>
            </a:prstGeom>
          </p:spPr>
        </p:pic>
        <p:pic>
          <p:nvPicPr>
            <p:cNvPr id="158" name="Graphic 157" descr="Smart Phone with solid fill">
              <a:extLst>
                <a:ext uri="{FF2B5EF4-FFF2-40B4-BE49-F238E27FC236}">
                  <a16:creationId xmlns:a16="http://schemas.microsoft.com/office/drawing/2014/main" id="{5E9AA15E-1B38-49B3-B5C2-C90C51141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2358980" y="28971633"/>
              <a:ext cx="1219200" cy="1219200"/>
            </a:xfrm>
            <a:prstGeom prst="rect">
              <a:avLst/>
            </a:prstGeom>
          </p:spPr>
        </p:pic>
        <p:sp>
          <p:nvSpPr>
            <p:cNvPr id="159" name="Arrow: Right 158">
              <a:extLst>
                <a:ext uri="{FF2B5EF4-FFF2-40B4-BE49-F238E27FC236}">
                  <a16:creationId xmlns:a16="http://schemas.microsoft.com/office/drawing/2014/main" id="{8BFB5335-8652-41C8-A3D8-5AB15F5961FB}"/>
                </a:ext>
              </a:extLst>
            </p:cNvPr>
            <p:cNvSpPr/>
            <p:nvPr/>
          </p:nvSpPr>
          <p:spPr>
            <a:xfrm>
              <a:off x="43462698" y="29361253"/>
              <a:ext cx="699169" cy="43996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 dirty="0" err="1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6387408-C811-421C-A5AC-083761CA2628}"/>
                </a:ext>
              </a:extLst>
            </p:cNvPr>
            <p:cNvSpPr txBox="1"/>
            <p:nvPr/>
          </p:nvSpPr>
          <p:spPr>
            <a:xfrm>
              <a:off x="40104564" y="29088790"/>
              <a:ext cx="2507223" cy="954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/>
                <a:t>Scan the QR code for references and additional information</a:t>
              </a:r>
            </a:p>
          </p:txBody>
        </p:sp>
      </p:grpSp>
      <p:pic>
        <p:nvPicPr>
          <p:cNvPr id="161" name="Picture 160" descr="A bird sitting on a cactus&#10;&#10;Description automatically generated with medium confidence">
            <a:extLst>
              <a:ext uri="{FF2B5EF4-FFF2-40B4-BE49-F238E27FC236}">
                <a16:creationId xmlns:a16="http://schemas.microsoft.com/office/drawing/2014/main" id="{EE25F17A-2F95-4869-BA93-D0AE8489B847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5" t="31367" r="36290" b="36157"/>
          <a:stretch/>
        </p:blipFill>
        <p:spPr>
          <a:xfrm>
            <a:off x="26234727" y="30401418"/>
            <a:ext cx="2373863" cy="2254126"/>
          </a:xfrm>
          <a:prstGeom prst="rect">
            <a:avLst/>
          </a:prstGeom>
          <a:ln w="57150">
            <a:solidFill>
              <a:schemeClr val="bg1"/>
            </a:solidFill>
            <a:miter lim="800000"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1F40D4B-7E65-4DC3-85DB-DBB64793C0D4}"/>
              </a:ext>
            </a:extLst>
          </p:cNvPr>
          <p:cNvGrpSpPr/>
          <p:nvPr/>
        </p:nvGrpSpPr>
        <p:grpSpPr>
          <a:xfrm>
            <a:off x="12383395" y="7187912"/>
            <a:ext cx="8787402" cy="18220438"/>
            <a:chOff x="12230995" y="7187912"/>
            <a:chExt cx="8787402" cy="1822043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73FF2C-044F-4369-8ED4-C77A15F27FB0}"/>
                </a:ext>
              </a:extLst>
            </p:cNvPr>
            <p:cNvGrpSpPr/>
            <p:nvPr/>
          </p:nvGrpSpPr>
          <p:grpSpPr>
            <a:xfrm>
              <a:off x="12230995" y="8485273"/>
              <a:ext cx="8787402" cy="16923077"/>
              <a:chOff x="12230995" y="8485273"/>
              <a:chExt cx="8787402" cy="16923077"/>
            </a:xfrm>
          </p:grpSpPr>
          <p:sp>
            <p:nvSpPr>
              <p:cNvPr id="122" name="Content Placeholder 13">
                <a:extLst>
                  <a:ext uri="{FF2B5EF4-FFF2-40B4-BE49-F238E27FC236}">
                    <a16:creationId xmlns:a16="http://schemas.microsoft.com/office/drawing/2014/main" id="{DFE94F8A-050E-49DA-8BE8-423B1F41F1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30995" y="23597625"/>
                <a:ext cx="8787384" cy="1810725"/>
              </a:xfrm>
              <a:prstGeom prst="rect">
                <a:avLst/>
              </a:prstGeom>
            </p:spPr>
            <p:txBody>
              <a:bodyPr vert="horz" lIns="365760" tIns="182880" rIns="91440" bIns="45720" rtlCol="0">
                <a:normAutofit/>
              </a:bodyPr>
              <a:lstStyle>
                <a:lvl1pPr marL="457194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80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3000" dirty="0">
                    <a:solidFill>
                      <a:schemeClr val="bg1"/>
                    </a:solidFill>
                    <a:latin typeface="Gandhi Sans" panose="02000000000000000000" pitchFamily="50" charset="0"/>
                  </a:rPr>
                  <a:t>Visual obstruction reading (top) and litter depth measurements (bottom) for each grazing intensity.  Letters indicate significant differences.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F0306D7-7E0E-4BBE-81D5-FFB6CC3C2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230995" y="8485273"/>
                <a:ext cx="8787402" cy="15133351"/>
              </a:xfrm>
              <a:prstGeom prst="rect">
                <a:avLst/>
              </a:prstGeom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4724AC6-9D9A-4C27-9531-1B94D1F08107}"/>
                  </a:ext>
                </a:extLst>
              </p:cNvPr>
              <p:cNvGrpSpPr/>
              <p:nvPr/>
            </p:nvGrpSpPr>
            <p:grpSpPr>
              <a:xfrm>
                <a:off x="14072590" y="8715490"/>
                <a:ext cx="6174596" cy="8044860"/>
                <a:chOff x="14073582" y="7845315"/>
                <a:chExt cx="6174596" cy="8044860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00AA42A-55CF-4B1F-A0F6-6653B3149067}"/>
                    </a:ext>
                  </a:extLst>
                </p:cNvPr>
                <p:cNvSpPr txBox="1"/>
                <p:nvPr/>
              </p:nvSpPr>
              <p:spPr>
                <a:xfrm>
                  <a:off x="14133454" y="7845315"/>
                  <a:ext cx="50050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solidFill>
                        <a:schemeClr val="bg1"/>
                      </a:solidFill>
                      <a:latin typeface="Gandhi Sans" panose="02000000000000000000" charset="0"/>
                    </a:rPr>
                    <a:t>A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94390D40-5EB2-44F1-824F-8FB445F50EFC}"/>
                    </a:ext>
                  </a:extLst>
                </p:cNvPr>
                <p:cNvSpPr txBox="1"/>
                <p:nvPr/>
              </p:nvSpPr>
              <p:spPr>
                <a:xfrm>
                  <a:off x="15725869" y="7845315"/>
                  <a:ext cx="88877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solidFill>
                        <a:schemeClr val="bg1"/>
                      </a:solidFill>
                      <a:latin typeface="Gandhi Sans" panose="02000000000000000000" charset="0"/>
                    </a:rPr>
                    <a:t>AB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CD091867-5512-440C-95C6-D6794BAE24E6}"/>
                    </a:ext>
                  </a:extLst>
                </p:cNvPr>
                <p:cNvSpPr txBox="1"/>
                <p:nvPr/>
              </p:nvSpPr>
              <p:spPr>
                <a:xfrm>
                  <a:off x="17570486" y="7845315"/>
                  <a:ext cx="88877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solidFill>
                        <a:schemeClr val="bg1"/>
                      </a:solidFill>
                      <a:latin typeface="Gandhi Sans" panose="02000000000000000000" charset="0"/>
                    </a:rPr>
                    <a:t>AB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9A4F399-E8FC-4998-B7E5-0D20340E42F7}"/>
                    </a:ext>
                  </a:extLst>
                </p:cNvPr>
                <p:cNvSpPr txBox="1"/>
                <p:nvPr/>
              </p:nvSpPr>
              <p:spPr>
                <a:xfrm>
                  <a:off x="19540289" y="7845315"/>
                  <a:ext cx="50050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solidFill>
                        <a:schemeClr val="bg1"/>
                      </a:solidFill>
                      <a:latin typeface="Gandhi Sans" panose="02000000000000000000" charset="0"/>
                    </a:rPr>
                    <a:t>B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447055F-3767-44C8-837E-61DE2379DEDB}"/>
                    </a:ext>
                  </a:extLst>
                </p:cNvPr>
                <p:cNvSpPr txBox="1"/>
                <p:nvPr/>
              </p:nvSpPr>
              <p:spPr>
                <a:xfrm>
                  <a:off x="14073582" y="15182289"/>
                  <a:ext cx="50050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solidFill>
                        <a:schemeClr val="bg1"/>
                      </a:solidFill>
                      <a:latin typeface="Gandhi Sans" panose="02000000000000000000" charset="0"/>
                    </a:rPr>
                    <a:t>A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5520AD5D-1F4F-4981-A972-500A871C2AA7}"/>
                    </a:ext>
                  </a:extLst>
                </p:cNvPr>
                <p:cNvSpPr txBox="1"/>
                <p:nvPr/>
              </p:nvSpPr>
              <p:spPr>
                <a:xfrm>
                  <a:off x="15704097" y="15182289"/>
                  <a:ext cx="88877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solidFill>
                        <a:schemeClr val="bg1"/>
                      </a:solidFill>
                      <a:latin typeface="Gandhi Sans" panose="02000000000000000000" charset="0"/>
                    </a:rPr>
                    <a:t>BC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B66278A3-0559-480A-A926-518EE38D1902}"/>
                    </a:ext>
                  </a:extLst>
                </p:cNvPr>
                <p:cNvSpPr txBox="1"/>
                <p:nvPr/>
              </p:nvSpPr>
              <p:spPr>
                <a:xfrm>
                  <a:off x="17728886" y="15182289"/>
                  <a:ext cx="50050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solidFill>
                        <a:schemeClr val="bg1"/>
                      </a:solidFill>
                      <a:latin typeface="Gandhi Sans" panose="02000000000000000000" charset="0"/>
                    </a:rPr>
                    <a:t>B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3D945174-922A-4FEC-9B1D-B8EBB4BA5DFA}"/>
                    </a:ext>
                  </a:extLst>
                </p:cNvPr>
                <p:cNvSpPr txBox="1"/>
                <p:nvPr/>
              </p:nvSpPr>
              <p:spPr>
                <a:xfrm>
                  <a:off x="19359401" y="15182289"/>
                  <a:ext cx="88877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solidFill>
                        <a:schemeClr val="bg1"/>
                      </a:solidFill>
                      <a:latin typeface="Gandhi Sans" panose="02000000000000000000" charset="0"/>
                    </a:rPr>
                    <a:t>AC</a:t>
                  </a:r>
                </a:p>
              </p:txBody>
            </p:sp>
          </p:grp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4FF1E36-B542-4ED8-BF35-BA2018630153}"/>
                </a:ext>
              </a:extLst>
            </p:cNvPr>
            <p:cNvSpPr txBox="1"/>
            <p:nvPr/>
          </p:nvSpPr>
          <p:spPr>
            <a:xfrm>
              <a:off x="14172943" y="7187912"/>
              <a:ext cx="5849178" cy="84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Gandhi Sans" panose="02000000000000000000" charset="0"/>
                </a:rPr>
                <a:t>Vegetation Structure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C976D2-5E32-475A-B4A4-F4077427930C}"/>
              </a:ext>
            </a:extLst>
          </p:cNvPr>
          <p:cNvGrpSpPr/>
          <p:nvPr/>
        </p:nvGrpSpPr>
        <p:grpSpPr>
          <a:xfrm>
            <a:off x="20998458" y="7231455"/>
            <a:ext cx="8588986" cy="13367448"/>
            <a:chOff x="21036558" y="7231455"/>
            <a:chExt cx="8588986" cy="13367448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6E015A5-3807-4B33-9654-5628157CAEEC}"/>
                </a:ext>
              </a:extLst>
            </p:cNvPr>
            <p:cNvSpPr txBox="1"/>
            <p:nvPr/>
          </p:nvSpPr>
          <p:spPr>
            <a:xfrm>
              <a:off x="22196891" y="7231455"/>
              <a:ext cx="7155012" cy="856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Gandhi Sans" panose="02000000000000000000" charset="0"/>
                </a:rPr>
                <a:t>Avian Nesting Abundances</a:t>
              </a:r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FE4137BB-5CC1-4D5A-B700-53A7C31260F1}"/>
                </a:ext>
              </a:extLst>
            </p:cNvPr>
            <p:cNvGrpSpPr/>
            <p:nvPr/>
          </p:nvGrpSpPr>
          <p:grpSpPr>
            <a:xfrm>
              <a:off x="21036558" y="8538169"/>
              <a:ext cx="8588986" cy="12060734"/>
              <a:chOff x="20922258" y="8538169"/>
              <a:chExt cx="8588986" cy="12060734"/>
            </a:xfrm>
          </p:grpSpPr>
          <p:sp>
            <p:nvSpPr>
              <p:cNvPr id="166" name="Content Placeholder 13">
                <a:extLst>
                  <a:ext uri="{FF2B5EF4-FFF2-40B4-BE49-F238E27FC236}">
                    <a16:creationId xmlns:a16="http://schemas.microsoft.com/office/drawing/2014/main" id="{05464F26-76E9-486A-93F7-CBF6DF8ADF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413905" y="18399437"/>
                <a:ext cx="8097339" cy="2199466"/>
              </a:xfrm>
              <a:prstGeom prst="rect">
                <a:avLst/>
              </a:prstGeom>
            </p:spPr>
            <p:txBody>
              <a:bodyPr vert="horz" lIns="365760" tIns="182880" rIns="91440" bIns="45720" rtlCol="0">
                <a:noAutofit/>
              </a:bodyPr>
              <a:lstStyle>
                <a:lvl1pPr marL="457194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80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3000" dirty="0">
                    <a:solidFill>
                      <a:schemeClr val="bg1"/>
                    </a:solidFill>
                    <a:latin typeface="Gandhi Sans" panose="02000000000000000000" pitchFamily="50" charset="0"/>
                  </a:rPr>
                  <a:t>The number of facultative (FAC) and obligate (OBL) individuals nesting in each grazing intensity. Grouping is based on habitat preference.</a:t>
                </a:r>
              </a:p>
            </p:txBody>
          </p: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D7CDC168-06FD-437F-B34C-16A3E611D130}"/>
                  </a:ext>
                </a:extLst>
              </p:cNvPr>
              <p:cNvGrpSpPr/>
              <p:nvPr/>
            </p:nvGrpSpPr>
            <p:grpSpPr>
              <a:xfrm>
                <a:off x="20922258" y="8538169"/>
                <a:ext cx="8503937" cy="9966980"/>
                <a:chOff x="35172971" y="8652469"/>
                <a:chExt cx="8503937" cy="9966980"/>
              </a:xfrm>
            </p:grpSpPr>
            <p:pic>
              <p:nvPicPr>
                <p:cNvPr id="168" name="Picture 167">
                  <a:extLst>
                    <a:ext uri="{FF2B5EF4-FFF2-40B4-BE49-F238E27FC236}">
                      <a16:creationId xmlns:a16="http://schemas.microsoft.com/office/drawing/2014/main" id="{DFA00AD9-947F-4435-BC9A-09B7DAF11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5172971" y="8652469"/>
                  <a:ext cx="8503937" cy="9966980"/>
                </a:xfrm>
                <a:prstGeom prst="rect">
                  <a:avLst/>
                </a:prstGeom>
              </p:spPr>
            </p:pic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F7CD8E74-F239-420E-835A-24FB3B73422A}"/>
                    </a:ext>
                  </a:extLst>
                </p:cNvPr>
                <p:cNvGrpSpPr/>
                <p:nvPr/>
              </p:nvGrpSpPr>
              <p:grpSpPr>
                <a:xfrm>
                  <a:off x="36826277" y="9324179"/>
                  <a:ext cx="2372561" cy="1167784"/>
                  <a:chOff x="36767283" y="8557257"/>
                  <a:chExt cx="2372561" cy="1167784"/>
                </a:xfrm>
              </p:grpSpPr>
              <p:grpSp>
                <p:nvGrpSpPr>
                  <p:cNvPr id="170" name="Group 169">
                    <a:extLst>
                      <a:ext uri="{FF2B5EF4-FFF2-40B4-BE49-F238E27FC236}">
                        <a16:creationId xmlns:a16="http://schemas.microsoft.com/office/drawing/2014/main" id="{940036A7-5B01-47E6-8ADF-7AF5DC35EFF4}"/>
                      </a:ext>
                    </a:extLst>
                  </p:cNvPr>
                  <p:cNvGrpSpPr/>
                  <p:nvPr/>
                </p:nvGrpSpPr>
                <p:grpSpPr>
                  <a:xfrm>
                    <a:off x="36767283" y="9140266"/>
                    <a:ext cx="1955613" cy="584775"/>
                    <a:chOff x="16255456" y="17507892"/>
                    <a:chExt cx="2718217" cy="904450"/>
                  </a:xfrm>
                </p:grpSpPr>
                <p:sp>
                  <p:nvSpPr>
                    <p:cNvPr id="174" name="Rectangle 173">
                      <a:extLst>
                        <a:ext uri="{FF2B5EF4-FFF2-40B4-BE49-F238E27FC236}">
                          <a16:creationId xmlns:a16="http://schemas.microsoft.com/office/drawing/2014/main" id="{23AB9B3D-E68C-409A-9E07-185E7DD27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55456" y="17691328"/>
                      <a:ext cx="855832" cy="537578"/>
                    </a:xfrm>
                    <a:prstGeom prst="rect">
                      <a:avLst/>
                    </a:prstGeom>
                    <a:solidFill>
                      <a:srgbClr val="8B6914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6000" b="1" dirty="0" err="1">
                        <a:ln w="22225">
                          <a:solidFill>
                            <a:schemeClr val="accent2"/>
                          </a:solidFill>
                          <a:prstDash val="solid"/>
                        </a:ln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75" name="TextBox 174">
                      <a:extLst>
                        <a:ext uri="{FF2B5EF4-FFF2-40B4-BE49-F238E27FC236}">
                          <a16:creationId xmlns:a16="http://schemas.microsoft.com/office/drawing/2014/main" id="{15D2B19C-A490-4E4F-AC4C-90DD62186F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476687" y="17507892"/>
                      <a:ext cx="1496986" cy="9044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Gandhi Sans" panose="02000000000000000000" pitchFamily="50" charset="0"/>
                        </a:rPr>
                        <a:t>OBL</a:t>
                      </a:r>
                    </a:p>
                  </p:txBody>
                </p:sp>
              </p:grpSp>
              <p:grpSp>
                <p:nvGrpSpPr>
                  <p:cNvPr id="171" name="Group 170">
                    <a:extLst>
                      <a:ext uri="{FF2B5EF4-FFF2-40B4-BE49-F238E27FC236}">
                        <a16:creationId xmlns:a16="http://schemas.microsoft.com/office/drawing/2014/main" id="{8F7CB267-539C-4CDB-ACC6-871038322AA1}"/>
                      </a:ext>
                    </a:extLst>
                  </p:cNvPr>
                  <p:cNvGrpSpPr/>
                  <p:nvPr/>
                </p:nvGrpSpPr>
                <p:grpSpPr>
                  <a:xfrm>
                    <a:off x="36767283" y="8557257"/>
                    <a:ext cx="2372561" cy="584775"/>
                    <a:chOff x="16255461" y="16605260"/>
                    <a:chExt cx="3297757" cy="904451"/>
                  </a:xfrm>
                </p:grpSpPr>
                <p:sp>
                  <p:nvSpPr>
                    <p:cNvPr id="172" name="Rectangle 171">
                      <a:extLst>
                        <a:ext uri="{FF2B5EF4-FFF2-40B4-BE49-F238E27FC236}">
                          <a16:creationId xmlns:a16="http://schemas.microsoft.com/office/drawing/2014/main" id="{8DF221BF-84B0-407C-B614-CE9F5D082B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55461" y="16788696"/>
                      <a:ext cx="855833" cy="537579"/>
                    </a:xfrm>
                    <a:prstGeom prst="rect">
                      <a:avLst/>
                    </a:prstGeom>
                    <a:solidFill>
                      <a:srgbClr val="CD9B1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6000" dirty="0" err="1">
                        <a:solidFill>
                          <a:srgbClr val="A2A4A2"/>
                        </a:solidFill>
                      </a:endParaRPr>
                    </a:p>
                  </p:txBody>
                </p:sp>
                <p:sp>
                  <p:nvSpPr>
                    <p:cNvPr id="173" name="TextBox 172">
                      <a:extLst>
                        <a:ext uri="{FF2B5EF4-FFF2-40B4-BE49-F238E27FC236}">
                          <a16:creationId xmlns:a16="http://schemas.microsoft.com/office/drawing/2014/main" id="{9D17DD53-2922-4464-894E-0689F7070D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476685" y="16605260"/>
                      <a:ext cx="2076533" cy="90445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Gandhi Sans" panose="02000000000000000000" pitchFamily="50" charset="0"/>
                        </a:rPr>
                        <a:t>FAC</a:t>
                      </a:r>
                    </a:p>
                  </p:txBody>
                </p:sp>
              </p:grpSp>
            </p:grp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FE02E8-B354-46AF-A427-C8573DE04A19}"/>
              </a:ext>
            </a:extLst>
          </p:cNvPr>
          <p:cNvGrpSpPr/>
          <p:nvPr/>
        </p:nvGrpSpPr>
        <p:grpSpPr>
          <a:xfrm>
            <a:off x="29322652" y="7231374"/>
            <a:ext cx="14224034" cy="13896523"/>
            <a:chOff x="29322652" y="7231374"/>
            <a:chExt cx="14224034" cy="13896523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14139A6-BCB5-415F-8BE5-D4088C389A00}"/>
                </a:ext>
              </a:extLst>
            </p:cNvPr>
            <p:cNvSpPr txBox="1"/>
            <p:nvPr/>
          </p:nvSpPr>
          <p:spPr>
            <a:xfrm>
              <a:off x="32475898" y="7231374"/>
              <a:ext cx="70817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Gandhi Sans" panose="02000000000000000000" charset="0"/>
                </a:rPr>
                <a:t>Avian Nesting Community</a:t>
              </a: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9FEA802D-7303-489D-8BB7-FEDC4D554F30}"/>
                </a:ext>
              </a:extLst>
            </p:cNvPr>
            <p:cNvGrpSpPr/>
            <p:nvPr/>
          </p:nvGrpSpPr>
          <p:grpSpPr>
            <a:xfrm>
              <a:off x="29322652" y="7863391"/>
              <a:ext cx="14224034" cy="13264506"/>
              <a:chOff x="29322652" y="7863391"/>
              <a:chExt cx="14224034" cy="13264506"/>
            </a:xfrm>
          </p:grpSpPr>
          <p:sp>
            <p:nvSpPr>
              <p:cNvPr id="178" name="Content Placeholder 13">
                <a:extLst>
                  <a:ext uri="{FF2B5EF4-FFF2-40B4-BE49-F238E27FC236}">
                    <a16:creationId xmlns:a16="http://schemas.microsoft.com/office/drawing/2014/main" id="{64F62B1B-F9F6-4E26-955A-9DF59C3C3B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56231" y="19085583"/>
                <a:ext cx="13739621" cy="2042314"/>
              </a:xfrm>
              <a:prstGeom prst="rect">
                <a:avLst/>
              </a:prstGeom>
            </p:spPr>
            <p:txBody>
              <a:bodyPr vert="horz" lIns="365760" tIns="182880" rIns="91440" bIns="45720" rtlCol="0">
                <a:noAutofit/>
              </a:bodyPr>
              <a:lstStyle>
                <a:lvl1pPr marL="457194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80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097266" indent="-457194" algn="l" defTabSz="4389065" rtl="0" eaLnBrk="1" latinLnBrk="0" hangingPunct="1">
                  <a:lnSpc>
                    <a:spcPct val="100000"/>
                  </a:lnSpc>
                  <a:spcBef>
                    <a:spcPts val="1201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000" dirty="0">
                    <a:solidFill>
                      <a:schemeClr val="bg1"/>
                    </a:solidFill>
                    <a:latin typeface="Gandhi Sans" panose="02000000000000000000" pitchFamily="50" charset="0"/>
                  </a:rPr>
                  <a:t>Avian nesting communities between grazing intensities where closer points are more similar. Vegetation structural measurements are overlaid; longer arrows indicate factors that more strongly differentiates grazing intensities. Ellipses show 95% confidence intervals .</a:t>
                </a:r>
              </a:p>
            </p:txBody>
          </p: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25C152BB-A41C-4615-B8BE-4E1B4395A6E2}"/>
                  </a:ext>
                </a:extLst>
              </p:cNvPr>
              <p:cNvGrpSpPr/>
              <p:nvPr/>
            </p:nvGrpSpPr>
            <p:grpSpPr>
              <a:xfrm>
                <a:off x="29322652" y="7863391"/>
                <a:ext cx="14224034" cy="11265431"/>
                <a:chOff x="29322652" y="7977691"/>
                <a:chExt cx="14224034" cy="11265431"/>
              </a:xfrm>
            </p:grpSpPr>
            <p:pic>
              <p:nvPicPr>
                <p:cNvPr id="180" name="Picture 179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96865036-0727-43A8-9DD0-13B84574E2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22652" y="7977691"/>
                  <a:ext cx="14173229" cy="11265431"/>
                </a:xfrm>
                <a:prstGeom prst="rect">
                  <a:avLst/>
                </a:prstGeom>
              </p:spPr>
            </p:pic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2069CB40-825C-4843-B325-18E0E0C2D152}"/>
                    </a:ext>
                  </a:extLst>
                </p:cNvPr>
                <p:cNvGrpSpPr/>
                <p:nvPr/>
              </p:nvGrpSpPr>
              <p:grpSpPr>
                <a:xfrm>
                  <a:off x="31161241" y="8653719"/>
                  <a:ext cx="2878290" cy="2333777"/>
                  <a:chOff x="22484603" y="8299839"/>
                  <a:chExt cx="2878290" cy="2333777"/>
                </a:xfrm>
              </p:grpSpPr>
              <p:grpSp>
                <p:nvGrpSpPr>
                  <p:cNvPr id="186" name="Group 185">
                    <a:extLst>
                      <a:ext uri="{FF2B5EF4-FFF2-40B4-BE49-F238E27FC236}">
                        <a16:creationId xmlns:a16="http://schemas.microsoft.com/office/drawing/2014/main" id="{961898A0-5F61-4FA2-A78A-BCA235CF365A}"/>
                      </a:ext>
                    </a:extLst>
                  </p:cNvPr>
                  <p:cNvGrpSpPr/>
                  <p:nvPr/>
                </p:nvGrpSpPr>
                <p:grpSpPr>
                  <a:xfrm>
                    <a:off x="22484606" y="8882848"/>
                    <a:ext cx="1955612" cy="584775"/>
                    <a:chOff x="16255457" y="17507892"/>
                    <a:chExt cx="2718216" cy="904450"/>
                  </a:xfrm>
                </p:grpSpPr>
                <p:sp>
                  <p:nvSpPr>
                    <p:cNvPr id="196" name="Rectangle 195">
                      <a:extLst>
                        <a:ext uri="{FF2B5EF4-FFF2-40B4-BE49-F238E27FC236}">
                          <a16:creationId xmlns:a16="http://schemas.microsoft.com/office/drawing/2014/main" id="{B410C157-43ED-4316-BC20-58F5B124EF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55457" y="17691328"/>
                      <a:ext cx="855832" cy="537578"/>
                    </a:xfrm>
                    <a:prstGeom prst="rect">
                      <a:avLst/>
                    </a:prstGeom>
                    <a:solidFill>
                      <a:srgbClr val="A2A4A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6000" b="1" dirty="0" err="1">
                        <a:ln w="22225">
                          <a:solidFill>
                            <a:schemeClr val="accent2"/>
                          </a:solidFill>
                          <a:prstDash val="solid"/>
                        </a:ln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97" name="TextBox 196">
                      <a:extLst>
                        <a:ext uri="{FF2B5EF4-FFF2-40B4-BE49-F238E27FC236}">
                          <a16:creationId xmlns:a16="http://schemas.microsoft.com/office/drawing/2014/main" id="{1B795B5F-44E0-410C-ACD5-93ECB9366C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476687" y="17507892"/>
                      <a:ext cx="1496986" cy="9044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Gandhi Sans" panose="02000000000000000000" pitchFamily="50" charset="0"/>
                        </a:rPr>
                        <a:t>Full</a:t>
                      </a:r>
                    </a:p>
                  </p:txBody>
                </p:sp>
              </p:grpSp>
              <p:grpSp>
                <p:nvGrpSpPr>
                  <p:cNvPr id="187" name="Group 186">
                    <a:extLst>
                      <a:ext uri="{FF2B5EF4-FFF2-40B4-BE49-F238E27FC236}">
                        <a16:creationId xmlns:a16="http://schemas.microsoft.com/office/drawing/2014/main" id="{8D1D4068-70C4-4F6A-A489-FD2F1FF70428}"/>
                      </a:ext>
                    </a:extLst>
                  </p:cNvPr>
                  <p:cNvGrpSpPr/>
                  <p:nvPr/>
                </p:nvGrpSpPr>
                <p:grpSpPr>
                  <a:xfrm>
                    <a:off x="22484605" y="8299839"/>
                    <a:ext cx="2372564" cy="584775"/>
                    <a:chOff x="16255457" y="16605260"/>
                    <a:chExt cx="3297761" cy="904451"/>
                  </a:xfrm>
                </p:grpSpPr>
                <p:sp>
                  <p:nvSpPr>
                    <p:cNvPr id="194" name="Rectangle 193">
                      <a:extLst>
                        <a:ext uri="{FF2B5EF4-FFF2-40B4-BE49-F238E27FC236}">
                          <a16:creationId xmlns:a16="http://schemas.microsoft.com/office/drawing/2014/main" id="{A508B740-9E4A-402C-A28D-F5F10DEAF2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55457" y="16788696"/>
                      <a:ext cx="855832" cy="537579"/>
                    </a:xfrm>
                    <a:prstGeom prst="rect">
                      <a:avLst/>
                    </a:prstGeom>
                    <a:solidFill>
                      <a:srgbClr val="EEDC8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6000" dirty="0" err="1">
                        <a:solidFill>
                          <a:srgbClr val="A2A4A2"/>
                        </a:solidFill>
                      </a:endParaRPr>
                    </a:p>
                  </p:txBody>
                </p:sp>
                <p:sp>
                  <p:nvSpPr>
                    <p:cNvPr id="195" name="TextBox 194">
                      <a:extLst>
                        <a:ext uri="{FF2B5EF4-FFF2-40B4-BE49-F238E27FC236}">
                          <a16:creationId xmlns:a16="http://schemas.microsoft.com/office/drawing/2014/main" id="{942F4495-4997-4377-A4BD-2F7823D5A7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476685" y="16605260"/>
                      <a:ext cx="2076533" cy="90445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Gandhi Sans" panose="02000000000000000000" pitchFamily="50" charset="0"/>
                        </a:rPr>
                        <a:t>Heavy</a:t>
                      </a:r>
                    </a:p>
                  </p:txBody>
                </p:sp>
              </p:grpSp>
              <p:grpSp>
                <p:nvGrpSpPr>
                  <p:cNvPr id="188" name="Group 187">
                    <a:extLst>
                      <a:ext uri="{FF2B5EF4-FFF2-40B4-BE49-F238E27FC236}">
                        <a16:creationId xmlns:a16="http://schemas.microsoft.com/office/drawing/2014/main" id="{1CC8D571-14A7-4F99-8D82-CF535E71EF54}"/>
                      </a:ext>
                    </a:extLst>
                  </p:cNvPr>
                  <p:cNvGrpSpPr/>
                  <p:nvPr/>
                </p:nvGrpSpPr>
                <p:grpSpPr>
                  <a:xfrm>
                    <a:off x="22484603" y="9465843"/>
                    <a:ext cx="2878290" cy="584775"/>
                    <a:chOff x="16255457" y="18414130"/>
                    <a:chExt cx="4000700" cy="904450"/>
                  </a:xfrm>
                </p:grpSpPr>
                <p:sp>
                  <p:nvSpPr>
                    <p:cNvPr id="192" name="Rectangle 191">
                      <a:extLst>
                        <a:ext uri="{FF2B5EF4-FFF2-40B4-BE49-F238E27FC236}">
                          <a16:creationId xmlns:a16="http://schemas.microsoft.com/office/drawing/2014/main" id="{C712BAA6-6788-46E4-A3CE-C52FDF5A1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55457" y="18597566"/>
                      <a:ext cx="855831" cy="537578"/>
                    </a:xfrm>
                    <a:prstGeom prst="rect">
                      <a:avLst/>
                    </a:prstGeom>
                    <a:solidFill>
                      <a:srgbClr val="D4A634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6000" dirty="0" err="1"/>
                    </a:p>
                  </p:txBody>
                </p:sp>
                <p:sp>
                  <p:nvSpPr>
                    <p:cNvPr id="193" name="TextBox 192">
                      <a:extLst>
                        <a:ext uri="{FF2B5EF4-FFF2-40B4-BE49-F238E27FC236}">
                          <a16:creationId xmlns:a16="http://schemas.microsoft.com/office/drawing/2014/main" id="{F4710EE2-2185-4F23-9F47-EA02F60D9F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476686" y="18414130"/>
                      <a:ext cx="2779471" cy="9044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Gandhi Sans" panose="02000000000000000000" pitchFamily="50" charset="0"/>
                        </a:rPr>
                        <a:t>Moderate</a:t>
                      </a:r>
                    </a:p>
                  </p:txBody>
                </p:sp>
              </p:grpSp>
              <p:grpSp>
                <p:nvGrpSpPr>
                  <p:cNvPr id="189" name="Group 188">
                    <a:extLst>
                      <a:ext uri="{FF2B5EF4-FFF2-40B4-BE49-F238E27FC236}">
                        <a16:creationId xmlns:a16="http://schemas.microsoft.com/office/drawing/2014/main" id="{D1A2CE09-6464-4752-AC74-9803D1C3678A}"/>
                      </a:ext>
                    </a:extLst>
                  </p:cNvPr>
                  <p:cNvGrpSpPr/>
                  <p:nvPr/>
                </p:nvGrpSpPr>
                <p:grpSpPr>
                  <a:xfrm>
                    <a:off x="22484606" y="10048841"/>
                    <a:ext cx="1955612" cy="584775"/>
                    <a:chOff x="16255457" y="19310358"/>
                    <a:chExt cx="2718216" cy="904450"/>
                  </a:xfrm>
                </p:grpSpPr>
                <p:sp>
                  <p:nvSpPr>
                    <p:cNvPr id="190" name="Rectangle 189">
                      <a:extLst>
                        <a:ext uri="{FF2B5EF4-FFF2-40B4-BE49-F238E27FC236}">
                          <a16:creationId xmlns:a16="http://schemas.microsoft.com/office/drawing/2014/main" id="{FE1D981F-ED54-411D-90E0-ABC5A5DBF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55457" y="19493794"/>
                      <a:ext cx="855832" cy="537578"/>
                    </a:xfrm>
                    <a:prstGeom prst="rect">
                      <a:avLst/>
                    </a:prstGeom>
                    <a:solidFill>
                      <a:srgbClr val="717F5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6000" dirty="0" err="1"/>
                    </a:p>
                  </p:txBody>
                </p:sp>
                <p:sp>
                  <p:nvSpPr>
                    <p:cNvPr id="191" name="TextBox 190">
                      <a:extLst>
                        <a:ext uri="{FF2B5EF4-FFF2-40B4-BE49-F238E27FC236}">
                          <a16:creationId xmlns:a16="http://schemas.microsoft.com/office/drawing/2014/main" id="{AAC707C8-1703-4AB8-9CE1-1AB9C5C065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476687" y="19310358"/>
                      <a:ext cx="1496986" cy="9044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  <a:latin typeface="Gandhi Sans" panose="02000000000000000000" pitchFamily="50" charset="0"/>
                        </a:rPr>
                        <a:t>Rest</a:t>
                      </a:r>
                    </a:p>
                  </p:txBody>
                </p:sp>
              </p:grpSp>
            </p:grp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879208E8-6717-4F14-8DA5-5446236B9171}"/>
                    </a:ext>
                  </a:extLst>
                </p:cNvPr>
                <p:cNvSpPr txBox="1"/>
                <p:nvPr/>
              </p:nvSpPr>
              <p:spPr>
                <a:xfrm>
                  <a:off x="40198709" y="8478952"/>
                  <a:ext cx="3347977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bg1"/>
                      </a:solidFill>
                      <a:latin typeface="Gandhi Sans" panose="02000000000000000000" charset="0"/>
                    </a:rPr>
                    <a:t>stress = 0.12</a:t>
                  </a:r>
                </a:p>
                <a:p>
                  <a:r>
                    <a:rPr lang="en-US" sz="3200" i="1" dirty="0">
                      <a:solidFill>
                        <a:schemeClr val="bg1"/>
                      </a:solidFill>
                      <a:latin typeface="Gandhi Sans" panose="02000000000000000000" charset="0"/>
                    </a:rPr>
                    <a:t>p</a:t>
                  </a:r>
                  <a:r>
                    <a:rPr lang="en-US" sz="3200" dirty="0">
                      <a:solidFill>
                        <a:schemeClr val="bg1"/>
                      </a:solidFill>
                      <a:latin typeface="Gandhi Sans" panose="02000000000000000000" charset="0"/>
                    </a:rPr>
                    <a:t>-value = 0.06</a:t>
                  </a:r>
                  <a:endParaRPr lang="en-US" sz="3200" i="1" dirty="0">
                    <a:solidFill>
                      <a:schemeClr val="bg1"/>
                    </a:solidFill>
                    <a:latin typeface="Gandhi Sans" panose="02000000000000000000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6296421"/>
      </p:ext>
    </p:extLst>
  </p:cSld>
  <p:clrMapOvr>
    <a:masterClrMapping/>
  </p:clrMapOvr>
</p:sld>
</file>

<file path=ppt/theme/theme1.xml><?xml version="1.0" encoding="utf-8"?>
<a:theme xmlns:a="http://schemas.openxmlformats.org/drawingml/2006/main" name="Medical Poster">
  <a:themeElements>
    <a:clrScheme name="Custom 1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292934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4C5A6A"/>
      </a:hlink>
      <a:folHlink>
        <a:srgbClr val="808DA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5A68E73-61CB-4542-8C48-DCBB2482A3D5}" vid="{6A3CA63D-1E3C-4681-8668-89277FEB3FEB}"/>
    </a:ext>
  </a:extLst>
</a:theme>
</file>

<file path=ppt/theme/theme2.xml><?xml version="1.0" encoding="utf-8"?>
<a:theme xmlns:a="http://schemas.openxmlformats.org/drawingml/2006/main" name="Office 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4C5A6A"/>
      </a:hlink>
      <a:folHlink>
        <a:srgbClr val="808DA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4C5A6A"/>
      </a:hlink>
      <a:folHlink>
        <a:srgbClr val="808DA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1110015-E380-4C53-980C-698226C61C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Poster (blue and brown design)</Template>
  <TotalTime>0</TotalTime>
  <Words>590</Words>
  <Application>Microsoft Office PowerPoint</Application>
  <PresentationFormat>Custom</PresentationFormat>
  <Paragraphs>96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Cambria</vt:lpstr>
      <vt:lpstr>Calibri</vt:lpstr>
      <vt:lpstr>Arial</vt:lpstr>
      <vt:lpstr>Gandhi Sans</vt:lpstr>
      <vt:lpstr>Calibri Light</vt:lpstr>
      <vt:lpstr>Medical Poster</vt:lpstr>
      <vt:lpstr>Breeding Bird Nesting Abundance and Nest Success in a Modified Twice-Over Rest-Rotation Grazing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2018-03-28T14:19:04Z</dcterms:created>
  <dcterms:modified xsi:type="dcterms:W3CDTF">2022-04-21T14:30:21Z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TC040015519991</vt:lpwstr>
  </property>
</Properties>
</file>